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entation.xml" ContentType="application/vnd.openxmlformats-officedocument.presentationml.presentation.main+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3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8.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handoutMasterIdLst>
    <p:handoutMasterId r:id="rId73"/>
  </p:handoutMasterIdLst>
  <p:sldIdLst>
    <p:sldId id="256" r:id="rId2"/>
    <p:sldId id="266" r:id="rId3"/>
    <p:sldId id="267" r:id="rId4"/>
    <p:sldId id="268" r:id="rId5"/>
    <p:sldId id="269" r:id="rId6"/>
    <p:sldId id="274" r:id="rId7"/>
    <p:sldId id="333" r:id="rId8"/>
    <p:sldId id="334" r:id="rId9"/>
    <p:sldId id="335" r:id="rId10"/>
    <p:sldId id="336" r:id="rId11"/>
    <p:sldId id="339" r:id="rId12"/>
    <p:sldId id="337" r:id="rId13"/>
    <p:sldId id="338" r:id="rId14"/>
    <p:sldId id="340" r:id="rId15"/>
    <p:sldId id="342" r:id="rId16"/>
    <p:sldId id="344" r:id="rId17"/>
    <p:sldId id="283" r:id="rId18"/>
    <p:sldId id="345" r:id="rId19"/>
    <p:sldId id="346" r:id="rId20"/>
    <p:sldId id="347" r:id="rId21"/>
    <p:sldId id="348" r:id="rId22"/>
    <p:sldId id="349" r:id="rId23"/>
    <p:sldId id="350" r:id="rId24"/>
    <p:sldId id="351" r:id="rId25"/>
    <p:sldId id="352" r:id="rId26"/>
    <p:sldId id="354" r:id="rId27"/>
    <p:sldId id="353" r:id="rId28"/>
    <p:sldId id="355" r:id="rId29"/>
    <p:sldId id="271"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69" r:id="rId43"/>
    <p:sldId id="370" r:id="rId44"/>
    <p:sldId id="371" r:id="rId45"/>
    <p:sldId id="372" r:id="rId46"/>
    <p:sldId id="373" r:id="rId47"/>
    <p:sldId id="374" r:id="rId48"/>
    <p:sldId id="375" r:id="rId49"/>
    <p:sldId id="378" r:id="rId50"/>
    <p:sldId id="376" r:id="rId51"/>
    <p:sldId id="377" r:id="rId52"/>
    <p:sldId id="379" r:id="rId53"/>
    <p:sldId id="381" r:id="rId54"/>
    <p:sldId id="382" r:id="rId55"/>
    <p:sldId id="383" r:id="rId56"/>
    <p:sldId id="384" r:id="rId57"/>
    <p:sldId id="385" r:id="rId58"/>
    <p:sldId id="386" r:id="rId59"/>
    <p:sldId id="387" r:id="rId60"/>
    <p:sldId id="388" r:id="rId61"/>
    <p:sldId id="389" r:id="rId62"/>
    <p:sldId id="390" r:id="rId63"/>
    <p:sldId id="391" r:id="rId64"/>
    <p:sldId id="392" r:id="rId65"/>
    <p:sldId id="393" r:id="rId66"/>
    <p:sldId id="394" r:id="rId67"/>
    <p:sldId id="395" r:id="rId68"/>
    <p:sldId id="396" r:id="rId69"/>
    <p:sldId id="397" r:id="rId70"/>
    <p:sldId id="32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 userDrawn="1">
          <p15:clr>
            <a:srgbClr val="A4A3A4"/>
          </p15:clr>
        </p15:guide>
        <p15:guide id="2" pos="52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yanComm6" initials="B" lastIdx="1" clrIdx="0">
    <p:extLst>
      <p:ext uri="{19B8F6BF-5375-455C-9EA6-DF929625EA0E}">
        <p15:presenceInfo xmlns:p15="http://schemas.microsoft.com/office/powerpoint/2012/main" userId="S::incredibles@banyan.onmicrosoft.com::6027bf4e-4be8-4387-bdcc-03a280fa0e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9D0D"/>
    <a:srgbClr val="00FA00"/>
    <a:srgbClr val="FF00FF"/>
    <a:srgbClr val="E58D1A"/>
    <a:srgbClr val="047C88"/>
    <a:srgbClr val="FF40FF"/>
    <a:srgbClr val="0079E4"/>
    <a:srgbClr val="0432FF"/>
    <a:srgbClr val="FFE38F"/>
    <a:srgbClr val="009F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9592"/>
  </p:normalViewPr>
  <p:slideViewPr>
    <p:cSldViewPr snapToGrid="0" snapToObjects="1">
      <p:cViewPr varScale="1">
        <p:scale>
          <a:sx n="100" d="100"/>
          <a:sy n="100" d="100"/>
        </p:scale>
        <p:origin x="536" y="176"/>
      </p:cViewPr>
      <p:guideLst>
        <p:guide orient="horz" pos="408"/>
        <p:guide pos="528"/>
      </p:guideLst>
    </p:cSldViewPr>
  </p:slideViewPr>
  <p:notesTextViewPr>
    <p:cViewPr>
      <p:scale>
        <a:sx n="110" d="100"/>
        <a:sy n="110" d="100"/>
      </p:scale>
      <p:origin x="0" y="0"/>
    </p:cViewPr>
  </p:notesTextViewPr>
  <p:sorterViewPr>
    <p:cViewPr>
      <p:scale>
        <a:sx n="80" d="100"/>
        <a:sy n="80" d="100"/>
      </p:scale>
      <p:origin x="0" y="0"/>
    </p:cViewPr>
  </p:sorterViewPr>
  <p:notesViewPr>
    <p:cSldViewPr snapToGrid="0" snapToObjects="1" showGuides="1">
      <p:cViewPr varScale="1">
        <p:scale>
          <a:sx n="126" d="100"/>
          <a:sy n="126" d="100"/>
        </p:scale>
        <p:origin x="3264"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commentAuthors" Target="commentAuthors.xml"/><Relationship Id="rId79"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8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5913B5-0DF9-4144-B768-AE23A99518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7B99A1-4010-0F4C-80DF-3C560026EF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7CF17D-0CA5-2345-8FFF-2F798C51BAE5}" type="datetimeFigureOut">
              <a:rPr lang="en-US" smtClean="0"/>
              <a:t>10/30/20</a:t>
            </a:fld>
            <a:endParaRPr lang="en-US"/>
          </a:p>
        </p:txBody>
      </p:sp>
      <p:sp>
        <p:nvSpPr>
          <p:cNvPr id="4" name="Footer Placeholder 3">
            <a:extLst>
              <a:ext uri="{FF2B5EF4-FFF2-40B4-BE49-F238E27FC236}">
                <a16:creationId xmlns:a16="http://schemas.microsoft.com/office/drawing/2014/main" id="{1B22E4E6-1C6B-AE46-94E7-07D050950C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8EFE37-1962-A748-AC38-A0B583FC92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F448D5-FE43-344F-9AFF-873E556EE37A}" type="slidenum">
              <a:rPr lang="en-US" smtClean="0"/>
              <a:t>‹#›</a:t>
            </a:fld>
            <a:endParaRPr lang="en-US"/>
          </a:p>
        </p:txBody>
      </p:sp>
    </p:spTree>
    <p:extLst>
      <p:ext uri="{BB962C8B-B14F-4D97-AF65-F5344CB8AC3E}">
        <p14:creationId xmlns:p14="http://schemas.microsoft.com/office/powerpoint/2010/main" val="3950860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7F41F-4268-274B-BCF0-8FEB43C9C884}" type="datetimeFigureOut">
              <a:rPr lang="en-US" smtClean="0"/>
              <a:t>10/30/20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46F72-50AF-5749-9015-FB8ED069B56F}" type="slidenum">
              <a:rPr lang="en-US" smtClean="0"/>
              <a:t>‹#›</a:t>
            </a:fld>
            <a:endParaRPr lang="en-US"/>
          </a:p>
        </p:txBody>
      </p:sp>
    </p:spTree>
    <p:extLst>
      <p:ext uri="{BB962C8B-B14F-4D97-AF65-F5344CB8AC3E}">
        <p14:creationId xmlns:p14="http://schemas.microsoft.com/office/powerpoint/2010/main" val="21439301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a:t>
            </a:fld>
            <a:endParaRPr lang="en-US"/>
          </a:p>
        </p:txBody>
      </p:sp>
    </p:spTree>
    <p:extLst>
      <p:ext uri="{BB962C8B-B14F-4D97-AF65-F5344CB8AC3E}">
        <p14:creationId xmlns:p14="http://schemas.microsoft.com/office/powerpoint/2010/main" val="225170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When developing your writing style, choose your numbering and lettering schemes and use them consistently. For example, do you want to use letters or numerals?</a:t>
            </a:r>
          </a:p>
          <a:p>
            <a:r>
              <a:rPr lang="en-US" b="0" dirty="0"/>
              <a:t>You’ll also need to be consistent with punctuation. Do you want to use the Oxford comma, or not? </a:t>
            </a:r>
            <a:r>
              <a:rPr lang="en-US" b="1" i="1" dirty="0"/>
              <a:t>(You may need to explain a sequential comma here.)</a:t>
            </a:r>
            <a:endParaRPr lang="en-US" b="0" dirty="0"/>
          </a:p>
          <a:p>
            <a:r>
              <a:rPr lang="en-US" b="0" dirty="0"/>
              <a:t>Decide whether you’ll be writing in British or American English. If all else fails, follow the style guide provided by your target publication. As long as you’re consistent and follow the journal’s style guide, you’ll be fine.</a:t>
            </a:r>
          </a:p>
          <a:p>
            <a:endParaRPr lang="en-US" b="0" dirty="0"/>
          </a:p>
          <a:p>
            <a:r>
              <a:rPr lang="en-US" b="0" dirty="0"/>
              <a:t>What questions do you have about numbering and grammar?</a:t>
            </a:r>
          </a:p>
        </p:txBody>
      </p:sp>
      <p:sp>
        <p:nvSpPr>
          <p:cNvPr id="4" name="Slide Number Placeholder 3"/>
          <p:cNvSpPr>
            <a:spLocks noGrp="1"/>
          </p:cNvSpPr>
          <p:nvPr>
            <p:ph type="sldNum" sz="quarter" idx="5"/>
          </p:nvPr>
        </p:nvSpPr>
        <p:spPr/>
        <p:txBody>
          <a:bodyPr/>
          <a:lstStyle/>
          <a:p>
            <a:fld id="{99346F72-50AF-5749-9015-FB8ED069B56F}" type="slidenum">
              <a:rPr lang="en-US" smtClean="0"/>
              <a:t>12</a:t>
            </a:fld>
            <a:endParaRPr lang="en-US"/>
          </a:p>
        </p:txBody>
      </p:sp>
    </p:spTree>
    <p:extLst>
      <p:ext uri="{BB962C8B-B14F-4D97-AF65-F5344CB8AC3E}">
        <p14:creationId xmlns:p14="http://schemas.microsoft.com/office/powerpoint/2010/main" val="1957584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Verb tenses can be a bit tricky. Use the past tense to report what happened in the past--what you did, what someone said, and what you learned from an experiment. You will write most of your paper in the past tense.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are some examples. </a:t>
            </a:r>
            <a:r>
              <a:rPr lang="en-US" sz="1200" b="1" i="1" kern="1200" dirty="0">
                <a:solidFill>
                  <a:schemeClr val="tx1"/>
                </a:solidFill>
                <a:effectLst/>
                <a:latin typeface="+mn-lt"/>
                <a:ea typeface="+mn-ea"/>
                <a:cs typeface="+mn-cs"/>
              </a:rPr>
              <a:t>(Feel free to read the examples out, and to give examples from your imagination or previous papers you’ve written.)</a:t>
            </a:r>
          </a:p>
          <a:p>
            <a:endParaRPr lang="en-US" sz="1200" b="1"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questions do you have about the use of past tense?</a:t>
            </a:r>
          </a:p>
        </p:txBody>
      </p:sp>
      <p:sp>
        <p:nvSpPr>
          <p:cNvPr id="4" name="Slide Number Placeholder 3"/>
          <p:cNvSpPr>
            <a:spLocks noGrp="1"/>
          </p:cNvSpPr>
          <p:nvPr>
            <p:ph type="sldNum" sz="quarter" idx="5"/>
          </p:nvPr>
        </p:nvSpPr>
        <p:spPr/>
        <p:txBody>
          <a:bodyPr/>
          <a:lstStyle/>
          <a:p>
            <a:fld id="{99346F72-50AF-5749-9015-FB8ED069B56F}" type="slidenum">
              <a:rPr lang="en-US" smtClean="0"/>
              <a:t>13</a:t>
            </a:fld>
            <a:endParaRPr lang="en-US"/>
          </a:p>
        </p:txBody>
      </p:sp>
    </p:spTree>
    <p:extLst>
      <p:ext uri="{BB962C8B-B14F-4D97-AF65-F5344CB8AC3E}">
        <p14:creationId xmlns:p14="http://schemas.microsoft.com/office/powerpoint/2010/main" val="63016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Use the present tense to express general truths. This may include conclusions drawn by you or by others and facts that do not rely on time. These facts may explain what your paper aims to do or to cover. You will write some sentences in the present tense in your manuscript.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are some examples. </a:t>
            </a:r>
            <a:r>
              <a:rPr lang="en-US" sz="1200" b="1" i="1" kern="1200" dirty="0">
                <a:solidFill>
                  <a:schemeClr val="tx1"/>
                </a:solidFill>
                <a:effectLst/>
                <a:latin typeface="+mn-lt"/>
                <a:ea typeface="+mn-ea"/>
                <a:cs typeface="+mn-cs"/>
              </a:rPr>
              <a:t>(Feel free to read the examples out, and to give examples from your imagination or previous papers you’ve written.)</a:t>
            </a:r>
          </a:p>
          <a:p>
            <a:endParaRPr lang="en-US" sz="1200" b="1"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Use the future tense for perspectives and ideas–what you will do in the coming months or years, what you suggest as long-term outcomes for your work, or suggestions for what others may do in the future. The present tense is often more direct and more accessible to non-native English speakers. You will use the future tense in very few instances in your paper.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are some examples. </a:t>
            </a:r>
            <a:r>
              <a:rPr lang="en-US" sz="1200" b="1" i="1" kern="1200" dirty="0">
                <a:solidFill>
                  <a:schemeClr val="tx1"/>
                </a:solidFill>
                <a:effectLst/>
                <a:latin typeface="+mn-lt"/>
                <a:ea typeface="+mn-ea"/>
                <a:cs typeface="+mn-cs"/>
              </a:rPr>
              <a:t>(Feel free to read the examples out, and to give examples from your imagination or previous papers you’ve written.)</a:t>
            </a:r>
          </a:p>
          <a:p>
            <a:endParaRPr lang="en-US" sz="1200" b="1"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questions do you have about future tense, or any of the tenses we’ve discussed?</a:t>
            </a:r>
          </a:p>
        </p:txBody>
      </p:sp>
      <p:sp>
        <p:nvSpPr>
          <p:cNvPr id="4" name="Slide Number Placeholder 3"/>
          <p:cNvSpPr>
            <a:spLocks noGrp="1"/>
          </p:cNvSpPr>
          <p:nvPr>
            <p:ph type="sldNum" sz="quarter" idx="5"/>
          </p:nvPr>
        </p:nvSpPr>
        <p:spPr/>
        <p:txBody>
          <a:bodyPr/>
          <a:lstStyle/>
          <a:p>
            <a:fld id="{99346F72-50AF-5749-9015-FB8ED069B56F}" type="slidenum">
              <a:rPr lang="en-US" smtClean="0"/>
              <a:t>14</a:t>
            </a:fld>
            <a:endParaRPr lang="en-US"/>
          </a:p>
        </p:txBody>
      </p:sp>
    </p:spTree>
    <p:extLst>
      <p:ext uri="{BB962C8B-B14F-4D97-AF65-F5344CB8AC3E}">
        <p14:creationId xmlns:p14="http://schemas.microsoft.com/office/powerpoint/2010/main" val="1961011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When we apply what we have learned about verb tenses to your manuscript, we discover that we will use different verb tenses throughout the Introduction and Discussion sections. The Methods and Results sections tend to use the past verb tense because you are describing something that has already happened. The future tense is often saved for the discussion section, because it discusses what may need to happen in the future. Find this slide in your workbook and read over examples from a paper on the clinical presentation of sleeping sickness in second stage patients from Tanzania and Uganda.</a:t>
            </a:r>
          </a:p>
          <a:p>
            <a:endParaRPr lang="en-US" b="0" dirty="0"/>
          </a:p>
          <a:p>
            <a:r>
              <a:rPr lang="en-US" b="1" dirty="0"/>
              <a:t>Facilitator Notes:</a:t>
            </a:r>
            <a:br>
              <a:rPr lang="en-US" b="1" dirty="0"/>
            </a:br>
            <a:r>
              <a:rPr lang="en-US" b="0" dirty="0"/>
              <a:t>Give your students a few moments to read over the examples in their workbooks before soliciting questions on tensing, and then moving on.</a:t>
            </a:r>
          </a:p>
        </p:txBody>
      </p:sp>
      <p:sp>
        <p:nvSpPr>
          <p:cNvPr id="4" name="Slide Number Placeholder 3"/>
          <p:cNvSpPr>
            <a:spLocks noGrp="1"/>
          </p:cNvSpPr>
          <p:nvPr>
            <p:ph type="sldNum" sz="quarter" idx="5"/>
          </p:nvPr>
        </p:nvSpPr>
        <p:spPr/>
        <p:txBody>
          <a:bodyPr/>
          <a:lstStyle/>
          <a:p>
            <a:fld id="{99346F72-50AF-5749-9015-FB8ED069B56F}" type="slidenum">
              <a:rPr lang="en-US" smtClean="0"/>
              <a:t>15</a:t>
            </a:fld>
            <a:endParaRPr lang="en-US"/>
          </a:p>
        </p:txBody>
      </p:sp>
    </p:spTree>
    <p:extLst>
      <p:ext uri="{BB962C8B-B14F-4D97-AF65-F5344CB8AC3E}">
        <p14:creationId xmlns:p14="http://schemas.microsoft.com/office/powerpoint/2010/main" val="416838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b="0" dirty="0"/>
              <a:t>Don't let all of these writing style decisions, such as word choice and verb tenses, shake your confidence. Remember: you are an expert on your work and the best person to write about it. Your work matters, so stress its importance and any positive results. Reiterate the key message. And avoid weak language like "somewhat," "appear," "largely," and similar qualifiers. These words may signal a lack of confidence.</a:t>
            </a:r>
          </a:p>
        </p:txBody>
      </p:sp>
      <p:sp>
        <p:nvSpPr>
          <p:cNvPr id="4" name="Slide Number Placeholder 3"/>
          <p:cNvSpPr>
            <a:spLocks noGrp="1"/>
          </p:cNvSpPr>
          <p:nvPr>
            <p:ph type="sldNum" sz="quarter" idx="5"/>
          </p:nvPr>
        </p:nvSpPr>
        <p:spPr/>
        <p:txBody>
          <a:bodyPr/>
          <a:lstStyle/>
          <a:p>
            <a:fld id="{99346F72-50AF-5749-9015-FB8ED069B56F}" type="slidenum">
              <a:rPr lang="en-US" smtClean="0"/>
              <a:t>16</a:t>
            </a:fld>
            <a:endParaRPr lang="en-US"/>
          </a:p>
        </p:txBody>
      </p:sp>
    </p:spTree>
    <p:extLst>
      <p:ext uri="{BB962C8B-B14F-4D97-AF65-F5344CB8AC3E}">
        <p14:creationId xmlns:p14="http://schemas.microsoft.com/office/powerpoint/2010/main" val="171289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br>
              <a:rPr lang="en-US" b="1" dirty="0"/>
            </a:br>
            <a:r>
              <a:rPr lang="en-US" b="0" dirty="0"/>
              <a:t>We’ve been working hard! We will continue after we take a short break. First, what questions do you have about what we’ve covered so far?</a:t>
            </a:r>
          </a:p>
          <a:p>
            <a:endParaRPr lang="en-US" b="0" dirty="0"/>
          </a:p>
          <a:p>
            <a:r>
              <a:rPr lang="en-US" b="1" i="1" dirty="0"/>
              <a:t>(Solicit questions from participants and provide answers!)</a:t>
            </a:r>
            <a:endParaRPr lang="en-US" b="0" i="1" dirty="0"/>
          </a:p>
          <a:p>
            <a:endParaRPr lang="en-US" b="1" i="1" dirty="0"/>
          </a:p>
          <a:p>
            <a:r>
              <a:rPr lang="en-US" dirty="0"/>
              <a:t>Before our break, let’s do a quick review.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Roboto" panose="02000000000000000000" pitchFamily="2" charset="0"/>
              </a:rPr>
              <a:t>Turn to the Knowledge Check section for Module 3 in your workbook and answer Knowledge Checks 1 and 2.  </a:t>
            </a:r>
            <a:r>
              <a:rPr lang="en-US" dirty="0"/>
              <a:t>Then we’ll go over them as a group.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(Allow participants a few minutes to answer question in their workbooks.)</a:t>
            </a:r>
          </a:p>
          <a:p>
            <a:endParaRPr lang="en-US" dirty="0"/>
          </a:p>
          <a:p>
            <a:endParaRPr lang="en-US" b="1" dirty="0"/>
          </a:p>
        </p:txBody>
      </p:sp>
      <p:sp>
        <p:nvSpPr>
          <p:cNvPr id="4" name="Slide Number Placeholder 3"/>
          <p:cNvSpPr>
            <a:spLocks noGrp="1"/>
          </p:cNvSpPr>
          <p:nvPr>
            <p:ph type="sldNum" sz="quarter" idx="5"/>
          </p:nvPr>
        </p:nvSpPr>
        <p:spPr/>
        <p:txBody>
          <a:bodyPr/>
          <a:lstStyle/>
          <a:p>
            <a:fld id="{99346F72-50AF-5749-9015-FB8ED069B56F}" type="slidenum">
              <a:rPr lang="en-US" smtClean="0"/>
              <a:t>17</a:t>
            </a:fld>
            <a:endParaRPr lang="en-US"/>
          </a:p>
        </p:txBody>
      </p:sp>
    </p:spTree>
    <p:extLst>
      <p:ext uri="{BB962C8B-B14F-4D97-AF65-F5344CB8AC3E}">
        <p14:creationId xmlns:p14="http://schemas.microsoft.com/office/powerpoint/2010/main" val="2297895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endParaRPr lang="en-US" sz="1200" b="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Solicit answers to this question from the group, then click to reveal the correct answer. </a:t>
            </a:r>
          </a:p>
          <a:p>
            <a:endParaRPr lang="en-US" sz="1200" b="1"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Script: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"Demonstration of progress made by laboratories is done through..."</a:t>
            </a:r>
            <a:r>
              <a:rPr lang="en-US" sz="1200" kern="1200" dirty="0">
                <a:solidFill>
                  <a:schemeClr val="tx1"/>
                </a:solidFill>
                <a:effectLst/>
                <a:latin typeface="+mn-lt"/>
                <a:ea typeface="+mn-ea"/>
                <a:cs typeface="+mn-cs"/>
              </a:rPr>
              <a:t> is too complex and relies on nouns rather than on verbs.</a:t>
            </a:r>
            <a:endParaRPr lang="en-US" dirty="0">
              <a:effectLst/>
            </a:endParaRPr>
          </a:p>
          <a:p>
            <a:r>
              <a:rPr lang="en-US" sz="1200" i="0" kern="1200" dirty="0">
                <a:solidFill>
                  <a:schemeClr val="tx1"/>
                </a:solidFill>
                <a:effectLst/>
                <a:latin typeface="+mn-lt"/>
                <a:ea typeface="+mn-ea"/>
                <a:cs typeface="+mn-cs"/>
              </a:rPr>
              <a:t>The second answer is correct. </a:t>
            </a:r>
            <a:r>
              <a:rPr lang="en-US" sz="1200" i="1" kern="1200" dirty="0">
                <a:solidFill>
                  <a:schemeClr val="tx1"/>
                </a:solidFill>
                <a:effectLst/>
                <a:latin typeface="+mn-lt"/>
                <a:ea typeface="+mn-ea"/>
                <a:cs typeface="+mn-cs"/>
              </a:rPr>
              <a:t>"Laboratories demonstrate their progress through improvement project data."</a:t>
            </a:r>
            <a:r>
              <a:rPr lang="en-US" sz="1200" kern="1200" dirty="0">
                <a:solidFill>
                  <a:schemeClr val="tx1"/>
                </a:solidFill>
                <a:effectLst/>
                <a:latin typeface="+mn-lt"/>
                <a:ea typeface="+mn-ea"/>
                <a:cs typeface="+mn-cs"/>
              </a:rPr>
              <a:t> is less wordy and relies on the verb </a:t>
            </a:r>
            <a:r>
              <a:rPr lang="en-US" sz="1200" i="1" kern="1200" dirty="0">
                <a:solidFill>
                  <a:schemeClr val="tx1"/>
                </a:solidFill>
                <a:effectLst/>
                <a:latin typeface="+mn-lt"/>
                <a:ea typeface="+mn-ea"/>
                <a:cs typeface="+mn-cs"/>
              </a:rPr>
              <a:t>"demonstrate"</a:t>
            </a:r>
            <a:r>
              <a:rPr lang="en-US" sz="1200" kern="1200" dirty="0">
                <a:solidFill>
                  <a:schemeClr val="tx1"/>
                </a:solidFill>
                <a:effectLst/>
                <a:latin typeface="+mn-lt"/>
                <a:ea typeface="+mn-ea"/>
                <a:cs typeface="+mn-cs"/>
              </a:rPr>
              <a:t> rather than on a series of nouns.</a:t>
            </a:r>
          </a:p>
        </p:txBody>
      </p:sp>
      <p:sp>
        <p:nvSpPr>
          <p:cNvPr id="4" name="Slide Number Placeholder 3"/>
          <p:cNvSpPr>
            <a:spLocks noGrp="1"/>
          </p:cNvSpPr>
          <p:nvPr>
            <p:ph type="sldNum" sz="quarter" idx="5"/>
          </p:nvPr>
        </p:nvSpPr>
        <p:spPr/>
        <p:txBody>
          <a:bodyPr/>
          <a:lstStyle/>
          <a:p>
            <a:fld id="{99346F72-50AF-5749-9015-FB8ED069B56F}" type="slidenum">
              <a:rPr lang="en-US" smtClean="0"/>
              <a:t>18</a:t>
            </a:fld>
            <a:endParaRPr lang="en-US"/>
          </a:p>
        </p:txBody>
      </p:sp>
    </p:spTree>
    <p:extLst>
      <p:ext uri="{BB962C8B-B14F-4D97-AF65-F5344CB8AC3E}">
        <p14:creationId xmlns:p14="http://schemas.microsoft.com/office/powerpoint/2010/main" val="1087951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endParaRPr lang="en-US" sz="1200" b="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Solicit answers to this question from the group, then click to reveal the correct answer. </a:t>
            </a:r>
          </a:p>
          <a:p>
            <a:endParaRPr lang="en-US" sz="1200" b="1"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Script: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"Conducted an investigation into..."</a:t>
            </a:r>
            <a:r>
              <a:rPr lang="en-US" sz="1200" kern="1200" dirty="0">
                <a:solidFill>
                  <a:schemeClr val="tx1"/>
                </a:solidFill>
                <a:effectLst/>
                <a:latin typeface="+mn-lt"/>
                <a:ea typeface="+mn-ea"/>
                <a:cs typeface="+mn-cs"/>
              </a:rPr>
              <a:t> over-complicates the sentence and relies on nouns.</a:t>
            </a:r>
            <a:endParaRPr lang="en-US" dirty="0">
              <a:effectLst/>
            </a:endParaRPr>
          </a:p>
          <a:p>
            <a:r>
              <a:rPr lang="en-US" sz="1200" i="0" kern="1200" dirty="0">
                <a:solidFill>
                  <a:schemeClr val="tx1"/>
                </a:solidFill>
                <a:effectLst/>
                <a:latin typeface="+mn-lt"/>
                <a:ea typeface="+mn-ea"/>
                <a:cs typeface="+mn-cs"/>
              </a:rPr>
              <a:t>The first answer is correct, because </a:t>
            </a:r>
            <a:r>
              <a:rPr lang="en-US" sz="1200" i="1" kern="1200" dirty="0">
                <a:solidFill>
                  <a:schemeClr val="tx1"/>
                </a:solidFill>
                <a:effectLst/>
                <a:latin typeface="+mn-lt"/>
                <a:ea typeface="+mn-ea"/>
                <a:cs typeface="+mn-cs"/>
              </a:rPr>
              <a:t>”investigated"</a:t>
            </a:r>
            <a:r>
              <a:rPr lang="en-US" sz="1200" kern="1200" dirty="0">
                <a:solidFill>
                  <a:schemeClr val="tx1"/>
                </a:solidFill>
                <a:effectLst/>
                <a:latin typeface="+mn-lt"/>
                <a:ea typeface="+mn-ea"/>
                <a:cs typeface="+mn-cs"/>
              </a:rPr>
              <a:t> is an active verb that simplifies the structure of the sentence.</a:t>
            </a:r>
            <a:endParaRPr lang="en-US" dirty="0">
              <a:effectLst/>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questions do you have about nouns and crucial action?</a:t>
            </a:r>
          </a:p>
        </p:txBody>
      </p:sp>
      <p:sp>
        <p:nvSpPr>
          <p:cNvPr id="4" name="Slide Number Placeholder 3"/>
          <p:cNvSpPr>
            <a:spLocks noGrp="1"/>
          </p:cNvSpPr>
          <p:nvPr>
            <p:ph type="sldNum" sz="quarter" idx="5"/>
          </p:nvPr>
        </p:nvSpPr>
        <p:spPr/>
        <p:txBody>
          <a:bodyPr/>
          <a:lstStyle/>
          <a:p>
            <a:fld id="{99346F72-50AF-5749-9015-FB8ED069B56F}" type="slidenum">
              <a:rPr lang="en-US" smtClean="0"/>
              <a:t>19</a:t>
            </a:fld>
            <a:endParaRPr lang="en-US"/>
          </a:p>
        </p:txBody>
      </p:sp>
    </p:spTree>
    <p:extLst>
      <p:ext uri="{BB962C8B-B14F-4D97-AF65-F5344CB8AC3E}">
        <p14:creationId xmlns:p14="http://schemas.microsoft.com/office/powerpoint/2010/main" val="94938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b="0" dirty="0"/>
              <a:t>Scientific voice refers to the writing style you need to adopt for scientific publications. To achieve a scientific voice, you should develop a precise vocabulary. Read the literature and familiarize yourself with the standard language for what you're trying to describe. Once you label an activity, a condition or a period of time, use that label consistently throughout the paper. Consistency is more important than creativity. Define your terms and assumptions. State the limitations of your research. Give the reader enough information to interpret your data and arrive at the same conclusions.</a:t>
            </a:r>
          </a:p>
        </p:txBody>
      </p:sp>
      <p:sp>
        <p:nvSpPr>
          <p:cNvPr id="4" name="Slide Number Placeholder 3"/>
          <p:cNvSpPr>
            <a:spLocks noGrp="1"/>
          </p:cNvSpPr>
          <p:nvPr>
            <p:ph type="sldNum" sz="quarter" idx="5"/>
          </p:nvPr>
        </p:nvSpPr>
        <p:spPr/>
        <p:txBody>
          <a:bodyPr/>
          <a:lstStyle/>
          <a:p>
            <a:fld id="{99346F72-50AF-5749-9015-FB8ED069B56F}" type="slidenum">
              <a:rPr lang="en-US" smtClean="0"/>
              <a:t>20</a:t>
            </a:fld>
            <a:endParaRPr lang="en-US"/>
          </a:p>
        </p:txBody>
      </p:sp>
    </p:spTree>
    <p:extLst>
      <p:ext uri="{BB962C8B-B14F-4D97-AF65-F5344CB8AC3E}">
        <p14:creationId xmlns:p14="http://schemas.microsoft.com/office/powerpoint/2010/main" val="263866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sz="1200" b="0" i="0" kern="1200" dirty="0">
                <a:solidFill>
                  <a:schemeClr val="tx1"/>
                </a:solidFill>
                <a:effectLst/>
                <a:latin typeface="+mn-lt"/>
                <a:ea typeface="+mn-ea"/>
                <a:cs typeface="+mn-cs"/>
              </a:rPr>
              <a:t>When it comes to describing your activities in detail: Break down your activities, label them, and present them in the order they occurred. Only include things you've observed using the methods outlined in your paper. Don't include personal feelings, attitudes, impressions, or opinions. And remember to follow your target journal's style guide and submission guidelines when it comes to formatting your manuscript.</a:t>
            </a:r>
            <a:endParaRPr lang="en-US" b="0" dirty="0"/>
          </a:p>
        </p:txBody>
      </p:sp>
      <p:sp>
        <p:nvSpPr>
          <p:cNvPr id="4" name="Slide Number Placeholder 3"/>
          <p:cNvSpPr>
            <a:spLocks noGrp="1"/>
          </p:cNvSpPr>
          <p:nvPr>
            <p:ph type="sldNum" sz="quarter" idx="5"/>
          </p:nvPr>
        </p:nvSpPr>
        <p:spPr/>
        <p:txBody>
          <a:bodyPr/>
          <a:lstStyle/>
          <a:p>
            <a:fld id="{99346F72-50AF-5749-9015-FB8ED069B56F}" type="slidenum">
              <a:rPr lang="en-US" smtClean="0"/>
              <a:t>21</a:t>
            </a:fld>
            <a:endParaRPr lang="en-US"/>
          </a:p>
        </p:txBody>
      </p:sp>
    </p:spTree>
    <p:extLst>
      <p:ext uri="{BB962C8B-B14F-4D97-AF65-F5344CB8AC3E}">
        <p14:creationId xmlns:p14="http://schemas.microsoft.com/office/powerpoint/2010/main" val="126444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dirty="0"/>
          </a:p>
          <a:p>
            <a:pPr marL="0" lvl="0" indent="0" algn="l" rtl="0">
              <a:spcBef>
                <a:spcPts val="0"/>
              </a:spcBef>
              <a:spcAft>
                <a:spcPts val="0"/>
              </a:spcAft>
              <a:buNone/>
            </a:pPr>
            <a:r>
              <a:rPr lang="en-US" dirty="0"/>
              <a:t>Module 3 includes three chapters. Chapter 1 covers scientific writing tips. Chapter two looks at analyzing and revising manuscripts. Chapter 3 explores the importance of peer review.</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a:t>
            </a:fld>
            <a:endParaRPr lang="en-US"/>
          </a:p>
        </p:txBody>
      </p:sp>
    </p:spTree>
    <p:extLst>
      <p:ext uri="{BB962C8B-B14F-4D97-AF65-F5344CB8AC3E}">
        <p14:creationId xmlns:p14="http://schemas.microsoft.com/office/powerpoint/2010/main" val="3515667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sz="1200" b="0" i="0" kern="1200" dirty="0">
                <a:solidFill>
                  <a:schemeClr val="tx1"/>
                </a:solidFill>
                <a:effectLst/>
                <a:latin typeface="+mn-lt"/>
                <a:ea typeface="+mn-ea"/>
                <a:cs typeface="+mn-cs"/>
              </a:rPr>
              <a:t>Remember, scientific discourse should be reproducible. You must share any limitations of your research. Limitations may include any characteristics of the study design or methodology or unexpected challenges that impacted the interpretation of your findings.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Ultimately, you want to give readers enough information to interpret the data or arrive at the same conclusions that you did.</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Ask yourself, "Have I presented enough information clearly so that a reader could reproduce the experiment, research or investigation detailed in my manuscript?"</a:t>
            </a:r>
            <a:endParaRPr lang="en-US" b="0" dirty="0"/>
          </a:p>
        </p:txBody>
      </p:sp>
      <p:sp>
        <p:nvSpPr>
          <p:cNvPr id="4" name="Slide Number Placeholder 3"/>
          <p:cNvSpPr>
            <a:spLocks noGrp="1"/>
          </p:cNvSpPr>
          <p:nvPr>
            <p:ph type="sldNum" sz="quarter" idx="5"/>
          </p:nvPr>
        </p:nvSpPr>
        <p:spPr/>
        <p:txBody>
          <a:bodyPr/>
          <a:lstStyle/>
          <a:p>
            <a:fld id="{99346F72-50AF-5749-9015-FB8ED069B56F}" type="slidenum">
              <a:rPr lang="en-US" smtClean="0"/>
              <a:t>22</a:t>
            </a:fld>
            <a:endParaRPr lang="en-US"/>
          </a:p>
        </p:txBody>
      </p:sp>
    </p:spTree>
    <p:extLst>
      <p:ext uri="{BB962C8B-B14F-4D97-AF65-F5344CB8AC3E}">
        <p14:creationId xmlns:p14="http://schemas.microsoft.com/office/powerpoint/2010/main" val="1004722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br>
              <a:rPr lang="en-US" b="1" dirty="0"/>
            </a:br>
            <a:r>
              <a:rPr lang="en-US" sz="1200" dirty="0">
                <a:latin typeface="Arial" panose="020B0604020202020204" pitchFamily="34" charset="0"/>
                <a:ea typeface="Roboto" panose="02000000000000000000" pitchFamily="2" charset="0"/>
              </a:rPr>
              <a:t>Turn to the Knowledge Check section for Module 3 in your workbook and answer Knowledge Check 3</a:t>
            </a:r>
            <a:r>
              <a:rPr lang="en-US" dirty="0"/>
              <a:t>. Then we’ll go over it as a group.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(Allow participants a few minutes to answer question in their workbooks.)</a:t>
            </a:r>
          </a:p>
        </p:txBody>
      </p:sp>
      <p:sp>
        <p:nvSpPr>
          <p:cNvPr id="4" name="Slide Number Placeholder 3"/>
          <p:cNvSpPr>
            <a:spLocks noGrp="1"/>
          </p:cNvSpPr>
          <p:nvPr>
            <p:ph type="sldNum" sz="quarter" idx="5"/>
          </p:nvPr>
        </p:nvSpPr>
        <p:spPr/>
        <p:txBody>
          <a:bodyPr/>
          <a:lstStyle/>
          <a:p>
            <a:fld id="{99346F72-50AF-5749-9015-FB8ED069B56F}" type="slidenum">
              <a:rPr lang="en-US" smtClean="0"/>
              <a:t>23</a:t>
            </a:fld>
            <a:endParaRPr lang="en-US"/>
          </a:p>
        </p:txBody>
      </p:sp>
    </p:spTree>
    <p:extLst>
      <p:ext uri="{BB962C8B-B14F-4D97-AF65-F5344CB8AC3E}">
        <p14:creationId xmlns:p14="http://schemas.microsoft.com/office/powerpoint/2010/main" val="2081572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endParaRPr lang="en-US" sz="1200" b="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Solicit answers to this question from the group, then click to reveal the correct answer. </a:t>
            </a:r>
          </a:p>
          <a:p>
            <a:endParaRPr lang="en-US" sz="1200" b="1"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Script:</a:t>
            </a:r>
          </a:p>
          <a:p>
            <a:r>
              <a:rPr lang="en-US" sz="1200" b="0" kern="1200" dirty="0">
                <a:solidFill>
                  <a:schemeClr val="tx1"/>
                </a:solidFill>
                <a:effectLst/>
                <a:latin typeface="+mn-lt"/>
                <a:ea typeface="+mn-ea"/>
                <a:cs typeface="+mn-cs"/>
              </a:rPr>
              <a:t>Three of these sentences are worded ineffectively. Only sentence number 2 is worded effectively. It is direct, confident, and without excess wordiness. </a:t>
            </a:r>
          </a:p>
          <a:p>
            <a:r>
              <a:rPr lang="en-US" sz="1200" b="0" kern="1200" dirty="0">
                <a:solidFill>
                  <a:schemeClr val="tx1"/>
                </a:solidFill>
                <a:effectLst/>
                <a:latin typeface="+mn-lt"/>
                <a:ea typeface="+mn-ea"/>
                <a:cs typeface="+mn-cs"/>
              </a:rPr>
              <a:t>There are spaces provided beneath each of these sentences in your workbooks. Take a moment to try to improve each of the three ineffective sentences in those spaces. We’ll share our improved sentences with the group in a few moments.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346F72-50AF-5749-9015-FB8ED069B56F}" type="slidenum">
              <a:rPr lang="en-US" smtClean="0"/>
              <a:t>24</a:t>
            </a:fld>
            <a:endParaRPr lang="en-US"/>
          </a:p>
        </p:txBody>
      </p:sp>
    </p:spTree>
    <p:extLst>
      <p:ext uri="{BB962C8B-B14F-4D97-AF65-F5344CB8AC3E}">
        <p14:creationId xmlns:p14="http://schemas.microsoft.com/office/powerpoint/2010/main" val="1998554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endParaRPr lang="en-US" sz="1200" b="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Solicit reworked sentences from the group. Feel free to have students write on the board or type their responses into this PowerPoint.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Click to reveal our suggested sentences are examples, which can be used at your discretion. </a:t>
            </a:r>
          </a:p>
        </p:txBody>
      </p:sp>
      <p:sp>
        <p:nvSpPr>
          <p:cNvPr id="4" name="Slide Number Placeholder 3"/>
          <p:cNvSpPr>
            <a:spLocks noGrp="1"/>
          </p:cNvSpPr>
          <p:nvPr>
            <p:ph type="sldNum" sz="quarter" idx="5"/>
          </p:nvPr>
        </p:nvSpPr>
        <p:spPr/>
        <p:txBody>
          <a:bodyPr/>
          <a:lstStyle/>
          <a:p>
            <a:fld id="{99346F72-50AF-5749-9015-FB8ED069B56F}" type="slidenum">
              <a:rPr lang="en-US" smtClean="0"/>
              <a:t>25</a:t>
            </a:fld>
            <a:endParaRPr lang="en-US"/>
          </a:p>
        </p:txBody>
      </p:sp>
    </p:spTree>
    <p:extLst>
      <p:ext uri="{BB962C8B-B14F-4D97-AF65-F5344CB8AC3E}">
        <p14:creationId xmlns:p14="http://schemas.microsoft.com/office/powerpoint/2010/main" val="690726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b="0" dirty="0"/>
              <a:t>Along the scientific writing pathway we’ve described, there are areas where writers may stumble. These rocks in the path are easy to avoid if you know what to look for!</a:t>
            </a:r>
          </a:p>
          <a:p>
            <a:endParaRPr lang="en-US" b="0" dirty="0"/>
          </a:p>
          <a:p>
            <a:r>
              <a:rPr lang="en-US" b="0" dirty="0"/>
              <a:t>First, writer’s block. This is when an author loses the ability to write new material, and it happens to every writer regardless of how long they’ve been writing or how many papers they’ve published. </a:t>
            </a:r>
            <a:r>
              <a:rPr lang="en-US" b="1" i="1" dirty="0"/>
              <a:t>(This may be a good opportunity to share personal experiences with writers block, whether your own or the experiences of people you know. This can help sooth participant’s worries!)</a:t>
            </a:r>
            <a:r>
              <a:rPr lang="en-US" b="0" i="1" dirty="0"/>
              <a:t> </a:t>
            </a:r>
            <a:r>
              <a:rPr lang="en-US" b="0" i="0" dirty="0"/>
              <a:t>There are may causes of writer’s block, from pressure at work to being intimidated by the writing process to simply running out of ideas. There are many ways to overcome writer’s block, though!</a:t>
            </a:r>
          </a:p>
          <a:p>
            <a:endParaRPr lang="en-US" b="0" i="0" dirty="0"/>
          </a:p>
          <a:p>
            <a:r>
              <a:rPr lang="en-US" b="0" i="0" dirty="0"/>
              <a:t>Try returning to your outline. Read it over, or add to it. Don’t worry about full sentences, just write down your ideas as they come to you. Use bullet points or key words – You can turn them into full sentences later. </a:t>
            </a:r>
          </a:p>
          <a:p>
            <a:r>
              <a:rPr lang="en-US" b="0" i="0" dirty="0"/>
              <a:t>Create a rough draft, or even a “Worst possible draft.” The idea is to write your paper as poorly as possible. Write a BAD draft of your piece, and don’t worry about it being bad! No one but you will see it, and the very act of writing that BAD draft may help get your creativity flowing. Additionally, you </a:t>
            </a:r>
            <a:r>
              <a:rPr lang="en-US" b="0" i="1" dirty="0"/>
              <a:t>can</a:t>
            </a:r>
            <a:r>
              <a:rPr lang="en-US" b="0" i="0" dirty="0"/>
              <a:t> turn that bad draft into a good draft later!</a:t>
            </a:r>
          </a:p>
          <a:p>
            <a:r>
              <a:rPr lang="en-US" b="0" i="0" dirty="0"/>
              <a:t>Work straight from your study protocol. A study protocol is a template for your study, and your study is a template for your paper. See what ideas your study protocol sparks.</a:t>
            </a:r>
            <a:endParaRPr lang="en-US" b="1" dirty="0"/>
          </a:p>
        </p:txBody>
      </p:sp>
      <p:sp>
        <p:nvSpPr>
          <p:cNvPr id="4" name="Slide Number Placeholder 3"/>
          <p:cNvSpPr>
            <a:spLocks noGrp="1"/>
          </p:cNvSpPr>
          <p:nvPr>
            <p:ph type="sldNum" sz="quarter" idx="5"/>
          </p:nvPr>
        </p:nvSpPr>
        <p:spPr/>
        <p:txBody>
          <a:bodyPr/>
          <a:lstStyle/>
          <a:p>
            <a:fld id="{99346F72-50AF-5749-9015-FB8ED069B56F}" type="slidenum">
              <a:rPr lang="en-US" smtClean="0"/>
              <a:t>26</a:t>
            </a:fld>
            <a:endParaRPr lang="en-US"/>
          </a:p>
        </p:txBody>
      </p:sp>
    </p:spTree>
    <p:extLst>
      <p:ext uri="{BB962C8B-B14F-4D97-AF65-F5344CB8AC3E}">
        <p14:creationId xmlns:p14="http://schemas.microsoft.com/office/powerpoint/2010/main" val="2649115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p>
          <a:p>
            <a:r>
              <a:rPr lang="en-US" b="0" dirty="0"/>
              <a:t>If you have too much data, pare it down. What </a:t>
            </a:r>
            <a:r>
              <a:rPr lang="en-US" b="0" i="1" dirty="0"/>
              <a:t>specific and clear</a:t>
            </a:r>
            <a:r>
              <a:rPr lang="en-US" b="0" i="0" dirty="0"/>
              <a:t> message are you trying to send to your reader? Which of your results are necessary to your key message? Keep </a:t>
            </a:r>
            <a:r>
              <a:rPr lang="en-US" b="0" i="1" dirty="0"/>
              <a:t>just</a:t>
            </a:r>
            <a:r>
              <a:rPr lang="en-US" b="0" i="0" dirty="0"/>
              <a:t> those results and nothing else. </a:t>
            </a:r>
          </a:p>
          <a:p>
            <a:r>
              <a:rPr lang="en-US" b="0" i="0" dirty="0"/>
              <a:t>To figure out which data you need to keep, lay out all of your results and then cut back. Analyze your results again and keep only what is relevant and necessary to this paper.</a:t>
            </a:r>
          </a:p>
          <a:p>
            <a:r>
              <a:rPr lang="en-US" b="0" i="0" dirty="0"/>
              <a:t>If you’ve still got interesting data left over, consider writing another paper after you finish this one! Lucky you, you’ve gotten two papers out of one study!</a:t>
            </a:r>
            <a:endParaRPr lang="en-US" b="0" dirty="0"/>
          </a:p>
          <a:p>
            <a:endParaRPr lang="en-US" b="1" dirty="0"/>
          </a:p>
        </p:txBody>
      </p:sp>
      <p:sp>
        <p:nvSpPr>
          <p:cNvPr id="4" name="Slide Number Placeholder 3"/>
          <p:cNvSpPr>
            <a:spLocks noGrp="1"/>
          </p:cNvSpPr>
          <p:nvPr>
            <p:ph type="sldNum" sz="quarter" idx="5"/>
          </p:nvPr>
        </p:nvSpPr>
        <p:spPr/>
        <p:txBody>
          <a:bodyPr/>
          <a:lstStyle/>
          <a:p>
            <a:fld id="{99346F72-50AF-5749-9015-FB8ED069B56F}" type="slidenum">
              <a:rPr lang="en-US" smtClean="0"/>
              <a:t>27</a:t>
            </a:fld>
            <a:endParaRPr lang="en-US"/>
          </a:p>
        </p:txBody>
      </p:sp>
    </p:spTree>
    <p:extLst>
      <p:ext uri="{BB962C8B-B14F-4D97-AF65-F5344CB8AC3E}">
        <p14:creationId xmlns:p14="http://schemas.microsoft.com/office/powerpoint/2010/main" val="185510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Writing scientific manuscripts takes time, so set aside dedicated time for writing. Weekends and evenings can be good times to write, but you can also ask your colleagues and supervisors for time to focus on your paper. Remember: slow and steady wins the race. You can take your time to write your manuscript, just be dedicated to the writing. Writing even a little bit every day means that each day brings you closer to finishing!</a:t>
            </a:r>
          </a:p>
          <a:p>
            <a:r>
              <a:rPr lang="en-US" b="0" dirty="0"/>
              <a:t>Make deadlines and respect them. They can help you break your manuscript into manageable parts, and that can help you finish writing.</a:t>
            </a:r>
          </a:p>
          <a:p>
            <a:endParaRPr lang="en-US" b="0" dirty="0"/>
          </a:p>
          <a:p>
            <a:r>
              <a:rPr lang="en-US" b="0" dirty="0"/>
              <a:t>What questions do you have about writers block, having too much data, or making time to write?</a:t>
            </a:r>
          </a:p>
        </p:txBody>
      </p:sp>
      <p:sp>
        <p:nvSpPr>
          <p:cNvPr id="4" name="Slide Number Placeholder 3"/>
          <p:cNvSpPr>
            <a:spLocks noGrp="1"/>
          </p:cNvSpPr>
          <p:nvPr>
            <p:ph type="sldNum" sz="quarter" idx="5"/>
          </p:nvPr>
        </p:nvSpPr>
        <p:spPr/>
        <p:txBody>
          <a:bodyPr/>
          <a:lstStyle/>
          <a:p>
            <a:fld id="{99346F72-50AF-5749-9015-FB8ED069B56F}" type="slidenum">
              <a:rPr lang="en-US" smtClean="0"/>
              <a:t>28</a:t>
            </a:fld>
            <a:endParaRPr lang="en-US"/>
          </a:p>
        </p:txBody>
      </p:sp>
    </p:spTree>
    <p:extLst>
      <p:ext uri="{BB962C8B-B14F-4D97-AF65-F5344CB8AC3E}">
        <p14:creationId xmlns:p14="http://schemas.microsoft.com/office/powerpoint/2010/main" val="1721465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9FB0"/>
                </a:solidFill>
                <a:latin typeface="Arial Narrow" panose="020B0604020202020204" pitchFamily="34" charset="0"/>
                <a:ea typeface="Roboto Light" panose="02000000000000000000" pitchFamily="2" charset="0"/>
              </a:rPr>
              <a:t>Turn to Module 3–Case Study Part 1 your workbook. M</a:t>
            </a:r>
            <a:r>
              <a:rPr lang="en-US" b="0" dirty="0"/>
              <a:t>eet Dr. Sara El-</a:t>
            </a:r>
            <a:r>
              <a:rPr lang="en-US" b="0" dirty="0" err="1"/>
              <a:t>Tenobi</a:t>
            </a:r>
            <a:r>
              <a:rPr lang="en-US" b="0" dirty="0"/>
              <a:t>. Dr. El-</a:t>
            </a:r>
            <a:r>
              <a:rPr lang="en-US" b="0" dirty="0" err="1"/>
              <a:t>Tenobi</a:t>
            </a:r>
            <a:r>
              <a:rPr lang="en-US" b="0" dirty="0"/>
              <a:t> is a public health statistician who recently completed a doctoral fellowship abroad.</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 need a volunteer to read Dr. El-</a:t>
            </a:r>
            <a:r>
              <a:rPr lang="en-US" i="0" dirty="0" err="1"/>
              <a:t>Tenobi’s</a:t>
            </a:r>
            <a:r>
              <a:rPr lang="en-US" i="0" dirty="0"/>
              <a:t> text. Who would like to read aloud? </a:t>
            </a:r>
            <a:r>
              <a:rPr lang="en-US" i="1" dirty="0"/>
              <a:t>(Choose a participant to read aloud.)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a:t>
            </a:r>
            <a:r>
              <a:rPr lang="en-US" i="0" dirty="0"/>
              <a:t>Dr. El-</a:t>
            </a:r>
            <a:r>
              <a:rPr lang="en-US" i="0" dirty="0" err="1"/>
              <a:t>Tenobi’s</a:t>
            </a:r>
            <a:r>
              <a:rPr lang="en-US" i="0" dirty="0"/>
              <a:t> Text:</a:t>
            </a:r>
          </a:p>
          <a:p>
            <a:pPr marL="1371600" marR="0" lvl="3" indent="0" algn="l" defTabSz="914400" rtl="0" eaLnBrk="1" fontAlgn="auto" latinLnBrk="0" hangingPunct="1">
              <a:lnSpc>
                <a:spcPct val="100000"/>
              </a:lnSpc>
              <a:spcBef>
                <a:spcPts val="0"/>
              </a:spcBef>
              <a:spcAft>
                <a:spcPts val="0"/>
              </a:spcAft>
              <a:buClrTx/>
              <a:buSzTx/>
              <a:buFontTx/>
              <a:buNone/>
              <a:tabLst/>
              <a:defRPr/>
            </a:pPr>
            <a:r>
              <a:rPr lang="en-US" i="1" dirty="0"/>
              <a:t>Finishing my fellowship doesn't mean I've finished writing my manuscript on locating and accessing health data. Coming home has been wonderful, but I haven’t been working much on my manuscript. Between writer's block, too much data, and burnout, I have experienced many of the issues one faces when writing a manuscript. I want my writing to be perfect but putting that pressure on myself makes it so difficult to write at all. When I get stuck, I return to my outlines or notes and remind myself of the “worst possible draft.” I write the worst version of what I’m working on and let it stay that way until my next revision. </a:t>
            </a:r>
            <a:endParaRPr lang="en-US" i="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29</a:t>
            </a:fld>
            <a:endParaRPr lang="en-US"/>
          </a:p>
        </p:txBody>
      </p:sp>
    </p:spTree>
    <p:extLst>
      <p:ext uri="{BB962C8B-B14F-4D97-AF65-F5344CB8AC3E}">
        <p14:creationId xmlns:p14="http://schemas.microsoft.com/office/powerpoint/2010/main" val="441755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Let’s look at Dr. El-</a:t>
            </a:r>
            <a:r>
              <a:rPr lang="en-US" b="0" dirty="0" err="1"/>
              <a:t>Tenobi’s</a:t>
            </a:r>
            <a:r>
              <a:rPr lang="en-US" b="0" dirty="0"/>
              <a:t> placeholder text. Remember, this is her worst possible draft. </a:t>
            </a:r>
            <a:endParaRPr lang="en-US" i="1"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t>Four tissue samples - brain, liver, kidney and spleen - were dissected from three individual female rats provided by Richard Cunningham, quick-frozen, and stored at -70C.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Oh no! Poor Mr. Cunningham! The way this is written makes it seem like Mr. Cunningham was the one in the lab freezer, not the rats. Here's a later rewrite of that sentence. (</a:t>
            </a:r>
            <a:r>
              <a:rPr lang="en-US" b="1" i="1" dirty="0"/>
              <a:t>Click to reveal revised text!)</a:t>
            </a:r>
            <a:endParaRPr lang="en-US" i="0"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t>Richard Cunningham provided three female rats, which the team dissected. We obtained brain, liver, kidney and spleen tissues before quick-freezing the tissue samples and storing them at -70C.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t>That’s much better. By the end of the editing process, everything will look professional. You just keep working at it. That's the key!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t>What questions do you have about common stumbling blocks?</a:t>
            </a:r>
          </a:p>
        </p:txBody>
      </p:sp>
      <p:sp>
        <p:nvSpPr>
          <p:cNvPr id="4" name="Slide Number Placeholder 3"/>
          <p:cNvSpPr>
            <a:spLocks noGrp="1"/>
          </p:cNvSpPr>
          <p:nvPr>
            <p:ph type="sldNum" sz="quarter" idx="5"/>
          </p:nvPr>
        </p:nvSpPr>
        <p:spPr/>
        <p:txBody>
          <a:bodyPr/>
          <a:lstStyle/>
          <a:p>
            <a:fld id="{99346F72-50AF-5749-9015-FB8ED069B56F}" type="slidenum">
              <a:rPr lang="en-US" smtClean="0"/>
              <a:t>30</a:t>
            </a:fld>
            <a:endParaRPr lang="en-US"/>
          </a:p>
        </p:txBody>
      </p:sp>
    </p:spTree>
    <p:extLst>
      <p:ext uri="{BB962C8B-B14F-4D97-AF65-F5344CB8AC3E}">
        <p14:creationId xmlns:p14="http://schemas.microsoft.com/office/powerpoint/2010/main" val="1250184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In just a moment, we will move on to issues of Authorship. First, let’s review how we can address common writing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Roboto" panose="02000000000000000000" pitchFamily="2" charset="0"/>
              </a:rPr>
              <a:t>Turn to the Knowledge Check section for Module 3 in your workbook and answer Knowledge Check 4.</a:t>
            </a:r>
            <a:r>
              <a:rPr lang="en-US" dirty="0"/>
              <a:t>. We’ll go over them as a group as soon as you’re done. </a:t>
            </a:r>
          </a:p>
          <a:p>
            <a:endParaRPr lang="en-US" b="1" i="1" dirty="0"/>
          </a:p>
          <a:p>
            <a:r>
              <a:rPr lang="en-US" b="1" i="1" dirty="0"/>
              <a:t>(allow participants 2 minutes to answer questions in their workbooks)</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31</a:t>
            </a:fld>
            <a:endParaRPr lang="en-US"/>
          </a:p>
        </p:txBody>
      </p:sp>
    </p:spTree>
    <p:extLst>
      <p:ext uri="{BB962C8B-B14F-4D97-AF65-F5344CB8AC3E}">
        <p14:creationId xmlns:p14="http://schemas.microsoft.com/office/powerpoint/2010/main" val="25220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dirty="0">
                <a:solidFill>
                  <a:schemeClr val="tx1"/>
                </a:solidFill>
                <a:effectLst/>
                <a:latin typeface="+mn-lt"/>
                <a:ea typeface="+mn-ea"/>
                <a:cs typeface="+mn-cs"/>
              </a:rPr>
              <a:t>Facilitator Script:</a:t>
            </a:r>
            <a:br>
              <a:rPr lang="en-US" dirty="0"/>
            </a:br>
            <a:r>
              <a:rPr lang="en-US" dirty="0"/>
              <a:t>By the end of Module Three, you will be able to: </a:t>
            </a:r>
          </a:p>
          <a:p>
            <a:pPr marL="0" indent="0">
              <a:buNone/>
            </a:pPr>
            <a:r>
              <a:rPr lang="en-US" dirty="0"/>
              <a:t>* Understand how to develop your writing style using general writing tips and scientific writing guidelines.</a:t>
            </a:r>
          </a:p>
          <a:p>
            <a:pPr marL="0" indent="0">
              <a:buNone/>
            </a:pPr>
            <a:r>
              <a:rPr lang="en-US" dirty="0"/>
              <a:t>* Begin the revision process and overcome common writing struggles..</a:t>
            </a:r>
          </a:p>
          <a:p>
            <a:pPr marL="0" indent="0">
              <a:buNone/>
            </a:pPr>
            <a:r>
              <a:rPr lang="en-US" dirty="0"/>
              <a:t>* Become a better author or co-author through the peer review process.</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a:t>
            </a:fld>
            <a:endParaRPr lang="en-US"/>
          </a:p>
        </p:txBody>
      </p:sp>
    </p:spTree>
    <p:extLst>
      <p:ext uri="{BB962C8B-B14F-4D97-AF65-F5344CB8AC3E}">
        <p14:creationId xmlns:p14="http://schemas.microsoft.com/office/powerpoint/2010/main" val="613068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endParaRPr lang="en-US" sz="1200" b="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Solicit answers to this question from the group, then click to reveal the correct answer. </a:t>
            </a:r>
          </a:p>
          <a:p>
            <a:endParaRPr lang="en-US" sz="1200" b="1"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Script: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"Demonstration of progress made by laboratories is done through..."</a:t>
            </a:r>
            <a:r>
              <a:rPr lang="en-US" sz="1200" kern="1200" dirty="0">
                <a:solidFill>
                  <a:schemeClr val="tx1"/>
                </a:solidFill>
                <a:effectLst/>
                <a:latin typeface="+mn-lt"/>
                <a:ea typeface="+mn-ea"/>
                <a:cs typeface="+mn-cs"/>
              </a:rPr>
              <a:t> is too complex and relies on nouns rather than on verbs.</a:t>
            </a:r>
            <a:endParaRPr lang="en-US" dirty="0">
              <a:effectLst/>
            </a:endParaRPr>
          </a:p>
          <a:p>
            <a:r>
              <a:rPr lang="en-US" sz="1200" i="0" kern="1200" dirty="0">
                <a:solidFill>
                  <a:schemeClr val="tx1"/>
                </a:solidFill>
                <a:effectLst/>
                <a:latin typeface="+mn-lt"/>
                <a:ea typeface="+mn-ea"/>
                <a:cs typeface="+mn-cs"/>
              </a:rPr>
              <a:t>The second answer is correct. </a:t>
            </a:r>
            <a:r>
              <a:rPr lang="en-US" sz="1200" i="1" kern="1200" dirty="0">
                <a:solidFill>
                  <a:schemeClr val="tx1"/>
                </a:solidFill>
                <a:effectLst/>
                <a:latin typeface="+mn-lt"/>
                <a:ea typeface="+mn-ea"/>
                <a:cs typeface="+mn-cs"/>
              </a:rPr>
              <a:t>"Laboratories demonstrate their progress through improvement project data."</a:t>
            </a:r>
            <a:r>
              <a:rPr lang="en-US" sz="1200" kern="1200" dirty="0">
                <a:solidFill>
                  <a:schemeClr val="tx1"/>
                </a:solidFill>
                <a:effectLst/>
                <a:latin typeface="+mn-lt"/>
                <a:ea typeface="+mn-ea"/>
                <a:cs typeface="+mn-cs"/>
              </a:rPr>
              <a:t> is less wordy and relies on the verb </a:t>
            </a:r>
            <a:r>
              <a:rPr lang="en-US" sz="1200" i="1" kern="1200" dirty="0">
                <a:solidFill>
                  <a:schemeClr val="tx1"/>
                </a:solidFill>
                <a:effectLst/>
                <a:latin typeface="+mn-lt"/>
                <a:ea typeface="+mn-ea"/>
                <a:cs typeface="+mn-cs"/>
              </a:rPr>
              <a:t>"demonstrate"</a:t>
            </a:r>
            <a:r>
              <a:rPr lang="en-US" sz="1200" kern="1200" dirty="0">
                <a:solidFill>
                  <a:schemeClr val="tx1"/>
                </a:solidFill>
                <a:effectLst/>
                <a:latin typeface="+mn-lt"/>
                <a:ea typeface="+mn-ea"/>
                <a:cs typeface="+mn-cs"/>
              </a:rPr>
              <a:t> rather than on a series of nouns.</a:t>
            </a:r>
          </a:p>
        </p:txBody>
      </p:sp>
      <p:sp>
        <p:nvSpPr>
          <p:cNvPr id="4" name="Slide Number Placeholder 3"/>
          <p:cNvSpPr>
            <a:spLocks noGrp="1"/>
          </p:cNvSpPr>
          <p:nvPr>
            <p:ph type="sldNum" sz="quarter" idx="5"/>
          </p:nvPr>
        </p:nvSpPr>
        <p:spPr/>
        <p:txBody>
          <a:bodyPr/>
          <a:lstStyle/>
          <a:p>
            <a:fld id="{99346F72-50AF-5749-9015-FB8ED069B56F}" type="slidenum">
              <a:rPr lang="en-US" smtClean="0"/>
              <a:t>32</a:t>
            </a:fld>
            <a:endParaRPr lang="en-US"/>
          </a:p>
        </p:txBody>
      </p:sp>
    </p:spTree>
    <p:extLst>
      <p:ext uri="{BB962C8B-B14F-4D97-AF65-F5344CB8AC3E}">
        <p14:creationId xmlns:p14="http://schemas.microsoft.com/office/powerpoint/2010/main" val="3274529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b="0" dirty="0"/>
              <a:t>As you work on developing the writing style and scientific voice of your paper, you also need to consider authorship. If you will be working with co-authors, you need to find ways to integrate the different contributions and writing styles into one cohesive paper. Being the author or co-author of a manuscript means that you are responsible for that published work. Authorship can affect your standing in your field, your career path and your reputation among your peers.</a:t>
            </a:r>
          </a:p>
        </p:txBody>
      </p:sp>
      <p:sp>
        <p:nvSpPr>
          <p:cNvPr id="4" name="Slide Number Placeholder 3"/>
          <p:cNvSpPr>
            <a:spLocks noGrp="1"/>
          </p:cNvSpPr>
          <p:nvPr>
            <p:ph type="sldNum" sz="quarter" idx="5"/>
          </p:nvPr>
        </p:nvSpPr>
        <p:spPr/>
        <p:txBody>
          <a:bodyPr/>
          <a:lstStyle/>
          <a:p>
            <a:fld id="{99346F72-50AF-5749-9015-FB8ED069B56F}" type="slidenum">
              <a:rPr lang="en-US" smtClean="0"/>
              <a:t>33</a:t>
            </a:fld>
            <a:endParaRPr lang="en-US"/>
          </a:p>
        </p:txBody>
      </p:sp>
    </p:spTree>
    <p:extLst>
      <p:ext uri="{BB962C8B-B14F-4D97-AF65-F5344CB8AC3E}">
        <p14:creationId xmlns:p14="http://schemas.microsoft.com/office/powerpoint/2010/main" val="3395063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br>
              <a:rPr lang="en-US" b="1" dirty="0"/>
            </a:br>
            <a:r>
              <a:rPr lang="en-US" sz="1200" b="0" i="0" kern="1200" dirty="0">
                <a:solidFill>
                  <a:schemeClr val="tx1"/>
                </a:solidFill>
                <a:effectLst/>
                <a:latin typeface="+mn-lt"/>
                <a:ea typeface="+mn-ea"/>
                <a:cs typeface="+mn-cs"/>
              </a:rPr>
              <a:t>Criteria for authorship differs from publication to publication. You can find this information on page (71) of your workbooks.</a:t>
            </a:r>
          </a:p>
          <a:p>
            <a:r>
              <a:rPr lang="en-US" dirty="0"/>
              <a:t>Authorship criteria generally require that you made substantial contributions to EACH of the following areas:</a:t>
            </a:r>
          </a:p>
          <a:p>
            <a:pPr marL="628650" lvl="1" indent="-171450">
              <a:buFont typeface="Arial" panose="020B0604020202020204" pitchFamily="34" charset="0"/>
              <a:buChar char="•"/>
            </a:pPr>
            <a:r>
              <a:rPr lang="en-US" dirty="0"/>
              <a:t>Concept/design </a:t>
            </a:r>
            <a:r>
              <a:rPr lang="en-US" b="1" dirty="0"/>
              <a:t>or</a:t>
            </a:r>
            <a:r>
              <a:rPr lang="en-US" dirty="0"/>
              <a:t> analysis/interpretation of data </a:t>
            </a:r>
            <a:r>
              <a:rPr lang="en-US" b="1" dirty="0"/>
              <a:t>or</a:t>
            </a:r>
            <a:r>
              <a:rPr lang="en-US" dirty="0"/>
              <a:t> acquisition of data</a:t>
            </a:r>
          </a:p>
          <a:p>
            <a:pPr marL="628650" lvl="1" indent="-171450">
              <a:buFont typeface="Arial" panose="020B0604020202020204" pitchFamily="34" charset="0"/>
              <a:buChar char="•"/>
            </a:pPr>
            <a:r>
              <a:rPr lang="en-US" dirty="0"/>
              <a:t>Drafting the manuscript </a:t>
            </a:r>
            <a:r>
              <a:rPr lang="en-US" b="1" dirty="0"/>
              <a:t>or</a:t>
            </a:r>
            <a:r>
              <a:rPr lang="en-US" dirty="0"/>
              <a:t> performing critical revisions</a:t>
            </a:r>
          </a:p>
          <a:p>
            <a:pPr marL="628650" lvl="1" indent="-171450">
              <a:buFont typeface="Arial" panose="020B0604020202020204" pitchFamily="34" charset="0"/>
              <a:buChar char="•"/>
            </a:pPr>
            <a:r>
              <a:rPr lang="en-US" dirty="0"/>
              <a:t>Approving manuscript for publication</a:t>
            </a:r>
          </a:p>
          <a:p>
            <a:pPr marL="0" lvl="0" indent="0">
              <a:buFont typeface="Arial" panose="020B0604020202020204" pitchFamily="34" charset="0"/>
              <a:buNone/>
            </a:pPr>
            <a:r>
              <a:rPr lang="en-US" dirty="0"/>
              <a:t>Being a funder or approver of funding, being a departmental supervisor, reviewer, or the director of an institution does </a:t>
            </a:r>
            <a:r>
              <a:rPr lang="en-US" i="1" dirty="0"/>
              <a:t>not</a:t>
            </a:r>
            <a:r>
              <a:rPr lang="en-US" i="0" dirty="0"/>
              <a:t> qualify a person for authorship credit.</a:t>
            </a:r>
            <a:endParaRPr lang="en-US" dirty="0"/>
          </a:p>
          <a:p>
            <a:endParaRPr lang="en-US" b="1" dirty="0"/>
          </a:p>
        </p:txBody>
      </p:sp>
      <p:sp>
        <p:nvSpPr>
          <p:cNvPr id="4" name="Slide Number Placeholder 3"/>
          <p:cNvSpPr>
            <a:spLocks noGrp="1"/>
          </p:cNvSpPr>
          <p:nvPr>
            <p:ph type="sldNum" sz="quarter" idx="5"/>
          </p:nvPr>
        </p:nvSpPr>
        <p:spPr/>
        <p:txBody>
          <a:bodyPr/>
          <a:lstStyle/>
          <a:p>
            <a:fld id="{99346F72-50AF-5749-9015-FB8ED069B56F}" type="slidenum">
              <a:rPr lang="en-US" smtClean="0"/>
              <a:t>34</a:t>
            </a:fld>
            <a:endParaRPr lang="en-US"/>
          </a:p>
        </p:txBody>
      </p:sp>
    </p:spTree>
    <p:extLst>
      <p:ext uri="{BB962C8B-B14F-4D97-AF65-F5344CB8AC3E}">
        <p14:creationId xmlns:p14="http://schemas.microsoft.com/office/powerpoint/2010/main" val="1892933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b="0" dirty="0"/>
              <a:t>When working with co-authors, decide early how you will be splitting the workload and how you will be credited. Start talking about this even before the study begins. Be equitable and fair in this decision.</a:t>
            </a:r>
          </a:p>
          <a:p>
            <a:endParaRPr lang="en-US" b="0" dirty="0"/>
          </a:p>
          <a:p>
            <a:r>
              <a:rPr lang="en-US" b="0" dirty="0"/>
              <a:t>Evaluate everyone’s stake in the project, their roles, their levels of participation and levels of expertise. Who should be considered an author?</a:t>
            </a:r>
          </a:p>
          <a:p>
            <a:endParaRPr lang="en-US" b="0" dirty="0"/>
          </a:p>
          <a:p>
            <a:r>
              <a:rPr lang="en-US" b="0" dirty="0"/>
              <a:t>Communication is the key to successful partnerships. Communicate with your co-authors often. Check in on each other, support each other, and make sure everyone is using the same map to get to the same place together.</a:t>
            </a:r>
          </a:p>
          <a:p>
            <a:endParaRPr lang="en-US" b="0" dirty="0"/>
          </a:p>
          <a:p>
            <a:r>
              <a:rPr lang="en-US" b="0" dirty="0"/>
              <a:t>Making these decisions early may relieve stress later.</a:t>
            </a:r>
          </a:p>
        </p:txBody>
      </p:sp>
      <p:sp>
        <p:nvSpPr>
          <p:cNvPr id="4" name="Slide Number Placeholder 3"/>
          <p:cNvSpPr>
            <a:spLocks noGrp="1"/>
          </p:cNvSpPr>
          <p:nvPr>
            <p:ph type="sldNum" sz="quarter" idx="5"/>
          </p:nvPr>
        </p:nvSpPr>
        <p:spPr/>
        <p:txBody>
          <a:bodyPr/>
          <a:lstStyle/>
          <a:p>
            <a:fld id="{99346F72-50AF-5749-9015-FB8ED069B56F}" type="slidenum">
              <a:rPr lang="en-US" smtClean="0"/>
              <a:t>35</a:t>
            </a:fld>
            <a:endParaRPr lang="en-US"/>
          </a:p>
        </p:txBody>
      </p:sp>
    </p:spTree>
    <p:extLst>
      <p:ext uri="{BB962C8B-B14F-4D97-AF65-F5344CB8AC3E}">
        <p14:creationId xmlns:p14="http://schemas.microsoft.com/office/powerpoint/2010/main" val="1683170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Script:</a:t>
            </a:r>
            <a:endParaRPr lang="en-US" b="0" dirty="0"/>
          </a:p>
          <a:p>
            <a:r>
              <a:rPr lang="en-US" b="0" dirty="0"/>
              <a:t>When building a team of authors, consider what strengths you need from potential co-authors. Do you need help from a more seasoned leader who can provide mentorship or guidance? Or do you need people with specific skills, such as data analysis, laboratory testing, writing or performing time-consuming tasks?</a:t>
            </a:r>
          </a:p>
          <a:p>
            <a:endParaRPr lang="en-US" b="0" dirty="0"/>
          </a:p>
          <a:p>
            <a:r>
              <a:rPr lang="en-US" b="0" dirty="0"/>
              <a:t>Then, consider where you are in your career and where you fit into the team. </a:t>
            </a:r>
            <a:r>
              <a:rPr lang="en-US" b="1" i="1" dirty="0"/>
              <a:t>(Click to reveal content!)</a:t>
            </a:r>
            <a:r>
              <a:rPr lang="en-US" b="0" dirty="0"/>
              <a:t> If you are a younger professional, talk to a supervisor or other publishing professional about helping them conduct their studies in exchange for mentorship or authorship</a:t>
            </a:r>
          </a:p>
          <a:p>
            <a:endParaRPr lang="en-US" b="0" dirty="0"/>
          </a:p>
          <a:p>
            <a:r>
              <a:rPr lang="en-US" b="1" i="1" dirty="0"/>
              <a:t>(Click to reveal content!) </a:t>
            </a:r>
            <a:r>
              <a:rPr lang="en-US" b="0" dirty="0"/>
              <a:t>If you are further along in your career, consider mentoring a younger professional. You will help them grow their professional abilities and authorship credentials. They, in turn, may be able to help you complete specific or general time-consuming tasks.</a:t>
            </a:r>
          </a:p>
        </p:txBody>
      </p:sp>
      <p:sp>
        <p:nvSpPr>
          <p:cNvPr id="4" name="Slide Number Placeholder 3"/>
          <p:cNvSpPr>
            <a:spLocks noGrp="1"/>
          </p:cNvSpPr>
          <p:nvPr>
            <p:ph type="sldNum" sz="quarter" idx="5"/>
          </p:nvPr>
        </p:nvSpPr>
        <p:spPr/>
        <p:txBody>
          <a:bodyPr/>
          <a:lstStyle/>
          <a:p>
            <a:fld id="{99346F72-50AF-5749-9015-FB8ED069B56F}" type="slidenum">
              <a:rPr lang="en-US" smtClean="0"/>
              <a:t>36</a:t>
            </a:fld>
            <a:endParaRPr lang="en-US"/>
          </a:p>
        </p:txBody>
      </p:sp>
    </p:spTree>
    <p:extLst>
      <p:ext uri="{BB962C8B-B14F-4D97-AF65-F5344CB8AC3E}">
        <p14:creationId xmlns:p14="http://schemas.microsoft.com/office/powerpoint/2010/main" val="3649947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Author order is important. </a:t>
            </a:r>
          </a:p>
          <a:p>
            <a:r>
              <a:rPr lang="en-US" sz="1200" b="1" i="1" kern="1200" dirty="0">
                <a:solidFill>
                  <a:schemeClr val="tx1"/>
                </a:solidFill>
                <a:effectLst/>
                <a:latin typeface="+mn-lt"/>
                <a:ea typeface="+mn-ea"/>
                <a:cs typeface="+mn-cs"/>
              </a:rPr>
              <a:t>(Click each of the small colored boxes to reveal more information about author order.)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are the first author on a paper, you’ve done most of the work. You probably wrote the first draft of the manuscript, and you’ll partner with the last author for subsequent drafts.</a:t>
            </a:r>
          </a:p>
          <a:p>
            <a:r>
              <a:rPr lang="en-US" sz="1200" b="0" i="0" kern="1200" dirty="0">
                <a:solidFill>
                  <a:schemeClr val="tx1"/>
                </a:solidFill>
                <a:effectLst/>
                <a:latin typeface="+mn-lt"/>
                <a:ea typeface="+mn-ea"/>
                <a:cs typeface="+mn-cs"/>
              </a:rPr>
              <a:t>The second author did less work than the first, but more than anyone else. They often perform data analysis or serve as the co-principal investigators on the study.</a:t>
            </a:r>
          </a:p>
          <a:p>
            <a:r>
              <a:rPr lang="en-US" sz="1200" b="0" i="0" kern="1200" dirty="0">
                <a:solidFill>
                  <a:schemeClr val="tx1"/>
                </a:solidFill>
                <a:effectLst/>
                <a:latin typeface="+mn-lt"/>
                <a:ea typeface="+mn-ea"/>
                <a:cs typeface="+mn-cs"/>
              </a:rPr>
              <a:t>The third author provided major contributions to the paper, but didn’t do as much work as the first and second authors. They did more work than the middle authors, though!</a:t>
            </a:r>
          </a:p>
          <a:p>
            <a:r>
              <a:rPr lang="en-US" sz="1200" b="0" i="0" kern="1200" dirty="0">
                <a:solidFill>
                  <a:schemeClr val="tx1"/>
                </a:solidFill>
                <a:effectLst/>
                <a:latin typeface="+mn-lt"/>
                <a:ea typeface="+mn-ea"/>
                <a:cs typeface="+mn-cs"/>
              </a:rPr>
              <a:t>Middle authors include everyone else who qualifies for authorship in order of how much work they did. This can be a tricky spot, as sometimes you need to be political about who goes where. People can be offended by being placed too far down the list of middle authors.</a:t>
            </a:r>
          </a:p>
          <a:p>
            <a:r>
              <a:rPr lang="en-US" sz="1200" b="0" i="0" kern="1200" dirty="0">
                <a:solidFill>
                  <a:schemeClr val="tx1"/>
                </a:solidFill>
                <a:effectLst/>
                <a:latin typeface="+mn-lt"/>
                <a:ea typeface="+mn-ea"/>
                <a:cs typeface="+mn-cs"/>
              </a:rPr>
              <a:t>The last author is usually the most senior person who worked on the paper. They are often experts in their field, and may be the mentor of the first author. They are experienced investigators who contribute to interpretation, analysis, and writing. These authors can be especially important in international journals, as they provide gravitas to the paper and can prove your paper is worth reading.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questions do you have about author order?</a:t>
            </a:r>
            <a:endParaRPr lang="en-US" b="1"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37</a:t>
            </a:fld>
            <a:endParaRPr lang="en-US"/>
          </a:p>
        </p:txBody>
      </p:sp>
    </p:spTree>
    <p:extLst>
      <p:ext uri="{BB962C8B-B14F-4D97-AF65-F5344CB8AC3E}">
        <p14:creationId xmlns:p14="http://schemas.microsoft.com/office/powerpoint/2010/main" val="3428539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The Affiliations section refers to the institute or organization that each author belongs to. It is usually listed below the author names. Affiliations are listed as “Department, organization” for each author, and are determined by where the author studied or worked while the study was conducted. All sources of funding that supported the work, and all institutional or corporate affiliations of the authors, must be acknowledged. Authors must certify that they have no commercial association that could pose a conflict of interest in connection with the certified paper.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questions do you have about affiliations?</a:t>
            </a:r>
            <a:endParaRPr lang="en-US" b="1" dirty="0"/>
          </a:p>
        </p:txBody>
      </p:sp>
      <p:sp>
        <p:nvSpPr>
          <p:cNvPr id="4" name="Slide Number Placeholder 3"/>
          <p:cNvSpPr>
            <a:spLocks noGrp="1"/>
          </p:cNvSpPr>
          <p:nvPr>
            <p:ph type="sldNum" sz="quarter" idx="5"/>
          </p:nvPr>
        </p:nvSpPr>
        <p:spPr/>
        <p:txBody>
          <a:bodyPr/>
          <a:lstStyle/>
          <a:p>
            <a:fld id="{99346F72-50AF-5749-9015-FB8ED069B56F}" type="slidenum">
              <a:rPr lang="en-US" smtClean="0"/>
              <a:t>38</a:t>
            </a:fld>
            <a:endParaRPr lang="en-US"/>
          </a:p>
        </p:txBody>
      </p:sp>
    </p:spTree>
    <p:extLst>
      <p:ext uri="{BB962C8B-B14F-4D97-AF65-F5344CB8AC3E}">
        <p14:creationId xmlns:p14="http://schemas.microsoft.com/office/powerpoint/2010/main" val="2127344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p>
          <a:p>
            <a:r>
              <a:rPr lang="en-US" sz="1200" b="0" i="0" kern="1200" dirty="0">
                <a:solidFill>
                  <a:schemeClr val="tx1"/>
                </a:solidFill>
                <a:effectLst/>
                <a:latin typeface="+mn-lt"/>
                <a:ea typeface="+mn-ea"/>
                <a:cs typeface="+mn-cs"/>
              </a:rPr>
              <a:t>The corresponding author is usually the first or the senior author, and they are the ones who submit the manuscript. They they correspond with the publisher or editor on things related to revision and proofreading. This person needs to be diligent, because deadlines are very important! The corresponding author’s contact information is published with the article, and this person often receives correspondence from outside investigators or people interested in the article.</a:t>
            </a:r>
            <a:endParaRPr lang="en-US" b="1" dirty="0"/>
          </a:p>
        </p:txBody>
      </p:sp>
      <p:sp>
        <p:nvSpPr>
          <p:cNvPr id="4" name="Slide Number Placeholder 3"/>
          <p:cNvSpPr>
            <a:spLocks noGrp="1"/>
          </p:cNvSpPr>
          <p:nvPr>
            <p:ph type="sldNum" sz="quarter" idx="5"/>
          </p:nvPr>
        </p:nvSpPr>
        <p:spPr/>
        <p:txBody>
          <a:bodyPr/>
          <a:lstStyle/>
          <a:p>
            <a:fld id="{99346F72-50AF-5749-9015-FB8ED069B56F}" type="slidenum">
              <a:rPr lang="en-US" smtClean="0"/>
              <a:t>39</a:t>
            </a:fld>
            <a:endParaRPr lang="en-US"/>
          </a:p>
        </p:txBody>
      </p:sp>
    </p:spTree>
    <p:extLst>
      <p:ext uri="{BB962C8B-B14F-4D97-AF65-F5344CB8AC3E}">
        <p14:creationId xmlns:p14="http://schemas.microsoft.com/office/powerpoint/2010/main" val="652202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Script:</a:t>
            </a:r>
          </a:p>
          <a:p>
            <a:r>
              <a:rPr lang="en-US" dirty="0"/>
              <a:t>Find this slide in your workbook, where you’ll find the differences between contributors and authors. Take a moment to read these differences, and then we’ll discuss them as a group.</a:t>
            </a:r>
          </a:p>
          <a:p>
            <a:endParaRPr lang="en-US" dirty="0"/>
          </a:p>
          <a:p>
            <a:r>
              <a:rPr lang="en-US" b="1" i="1" dirty="0"/>
              <a:t>(Allow participants a moment to read the differences, then come back together.)</a:t>
            </a:r>
          </a:p>
          <a:p>
            <a:r>
              <a:rPr lang="en-US" dirty="0"/>
              <a:t>So, authors must provide substantial contributions to the work. They need to work on drafting or revising it in significant ways, and they need to be a significant member of the team publishing the paper. A contributor might assist in funding the research, might provide administrative support, or might provide writing assistance, but their contributions are not significant enough to qualify them as full authors.</a:t>
            </a:r>
          </a:p>
          <a:p>
            <a:endParaRPr lang="en-US" dirty="0"/>
          </a:p>
          <a:p>
            <a:endParaRPr lang="en-US" dirty="0"/>
          </a:p>
          <a:p>
            <a:r>
              <a:rPr lang="en-US" dirty="0"/>
              <a:t>What questions do you have about authors vs. contributors?</a:t>
            </a:r>
          </a:p>
        </p:txBody>
      </p:sp>
      <p:sp>
        <p:nvSpPr>
          <p:cNvPr id="4" name="Slide Number Placeholder 3"/>
          <p:cNvSpPr>
            <a:spLocks noGrp="1"/>
          </p:cNvSpPr>
          <p:nvPr>
            <p:ph type="sldNum" sz="quarter" idx="5"/>
          </p:nvPr>
        </p:nvSpPr>
        <p:spPr/>
        <p:txBody>
          <a:bodyPr/>
          <a:lstStyle/>
          <a:p>
            <a:fld id="{99346F72-50AF-5749-9015-FB8ED069B56F}" type="slidenum">
              <a:rPr lang="en-US" smtClean="0"/>
              <a:t>40</a:t>
            </a:fld>
            <a:endParaRPr lang="en-US"/>
          </a:p>
        </p:txBody>
      </p:sp>
    </p:spTree>
    <p:extLst>
      <p:ext uri="{BB962C8B-B14F-4D97-AF65-F5344CB8AC3E}">
        <p14:creationId xmlns:p14="http://schemas.microsoft.com/office/powerpoint/2010/main" val="191287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We’ve reached the end of Chapter 1! </a:t>
            </a:r>
            <a:r>
              <a:rPr lang="en-US" dirty="0"/>
              <a:t>We will continue to chapter two after we take a short break. First, what questions do you have about what we covered in this chapter? </a:t>
            </a:r>
          </a:p>
          <a:p>
            <a:endParaRPr lang="en-US" dirty="0"/>
          </a:p>
          <a:p>
            <a:r>
              <a:rPr lang="en-US" b="1" i="1" dirty="0"/>
              <a:t>(Solicit questions from participants and provide answers!)</a:t>
            </a:r>
            <a:endParaRPr lang="en-US" b="0" i="1" dirty="0"/>
          </a:p>
          <a:p>
            <a:endParaRPr lang="en-US" b="1" i="1" dirty="0"/>
          </a:p>
          <a:p>
            <a:r>
              <a:rPr lang="en-US" dirty="0"/>
              <a:t>Before our break, let’s do a quick review. </a:t>
            </a:r>
          </a:p>
          <a:p>
            <a:endParaRPr lang="en-US" dirty="0"/>
          </a:p>
          <a:p>
            <a:r>
              <a:rPr lang="en-US" dirty="0"/>
              <a:t>Turn to the Knowledge Check section for Module 3 in your workbook and answer Knowledge Checks 5 and 6. Then we’ll go over it as a group.</a:t>
            </a:r>
          </a:p>
          <a:p>
            <a:endParaRPr lang="en-US" b="1" i="1" dirty="0"/>
          </a:p>
          <a:p>
            <a:r>
              <a:rPr lang="en-US" b="1" i="1" dirty="0"/>
              <a:t>(Allow participants a minutes to answer question in their workbooks.)</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41</a:t>
            </a:fld>
            <a:endParaRPr lang="en-US"/>
          </a:p>
        </p:txBody>
      </p:sp>
    </p:spTree>
    <p:extLst>
      <p:ext uri="{BB962C8B-B14F-4D97-AF65-F5344CB8AC3E}">
        <p14:creationId xmlns:p14="http://schemas.microsoft.com/office/powerpoint/2010/main" val="102535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b="0" dirty="0"/>
              <a:t>Developing your writing style means that you are making choices. You choose the words, structure the sentences and paragraphs and make many other decisions about how to write your manuscript. To help you make the best decisions possible, we will briefly review some general writing tips along with guidelines specific to writing for the scientific community. As we've mentioned before, it's always best to consult the submission or author guidelines for your target publication so that your manuscript meets their standards.</a:t>
            </a:r>
          </a:p>
        </p:txBody>
      </p:sp>
      <p:sp>
        <p:nvSpPr>
          <p:cNvPr id="4" name="Slide Number Placeholder 3"/>
          <p:cNvSpPr>
            <a:spLocks noGrp="1"/>
          </p:cNvSpPr>
          <p:nvPr>
            <p:ph type="sldNum" sz="quarter" idx="5"/>
          </p:nvPr>
        </p:nvSpPr>
        <p:spPr/>
        <p:txBody>
          <a:bodyPr/>
          <a:lstStyle/>
          <a:p>
            <a:fld id="{99346F72-50AF-5749-9015-FB8ED069B56F}" type="slidenum">
              <a:rPr lang="en-US" smtClean="0"/>
              <a:t>6</a:t>
            </a:fld>
            <a:endParaRPr lang="en-US"/>
          </a:p>
        </p:txBody>
      </p:sp>
    </p:spTree>
    <p:extLst>
      <p:ext uri="{BB962C8B-B14F-4D97-AF65-F5344CB8AC3E}">
        <p14:creationId xmlns:p14="http://schemas.microsoft.com/office/powerpoint/2010/main" val="8551828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endParaRPr lang="en-US" sz="1200" b="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Solicit answers to this question from the group, then click to reveal and go over the correct answer. </a:t>
            </a:r>
          </a:p>
        </p:txBody>
      </p:sp>
      <p:sp>
        <p:nvSpPr>
          <p:cNvPr id="4" name="Slide Number Placeholder 3"/>
          <p:cNvSpPr>
            <a:spLocks noGrp="1"/>
          </p:cNvSpPr>
          <p:nvPr>
            <p:ph type="sldNum" sz="quarter" idx="5"/>
          </p:nvPr>
        </p:nvSpPr>
        <p:spPr/>
        <p:txBody>
          <a:bodyPr/>
          <a:lstStyle/>
          <a:p>
            <a:fld id="{99346F72-50AF-5749-9015-FB8ED069B56F}" type="slidenum">
              <a:rPr lang="en-US" smtClean="0"/>
              <a:t>42</a:t>
            </a:fld>
            <a:endParaRPr lang="en-US"/>
          </a:p>
        </p:txBody>
      </p:sp>
    </p:spTree>
    <p:extLst>
      <p:ext uri="{BB962C8B-B14F-4D97-AF65-F5344CB8AC3E}">
        <p14:creationId xmlns:p14="http://schemas.microsoft.com/office/powerpoint/2010/main" val="32271196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endParaRPr lang="en-US" sz="1200" b="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Solicit answers to this question from the group, then go over the correct answer.</a:t>
            </a:r>
            <a:endParaRPr lang="en-US" dirty="0"/>
          </a:p>
          <a:p>
            <a:endParaRPr lang="en-US" dirty="0"/>
          </a:p>
          <a:p>
            <a:r>
              <a:rPr lang="en-US" sz="1200" kern="1200" dirty="0">
                <a:solidFill>
                  <a:schemeClr val="tx1"/>
                </a:solidFill>
                <a:effectLst/>
                <a:latin typeface="+mn-lt"/>
                <a:ea typeface="+mn-ea"/>
                <a:cs typeface="+mn-cs"/>
              </a:rPr>
              <a:t>This statement is false. Write your manuscript in whatever steps make sense to you! Just make sure to structure the final draft in the proper order, beginning with an Abstract, followed by the Introduction, Methods, Results, Discussion, Conclusion, and References.</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43</a:t>
            </a:fld>
            <a:endParaRPr lang="en-US"/>
          </a:p>
        </p:txBody>
      </p:sp>
    </p:spTree>
    <p:extLst>
      <p:ext uri="{BB962C8B-B14F-4D97-AF65-F5344CB8AC3E}">
        <p14:creationId xmlns:p14="http://schemas.microsoft.com/office/powerpoint/2010/main" val="1982209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last, you have completed your manuscript. It is finished and perfect, right? Unfortunately, that is not the case! All manuscripts require revision. Even the most experienced authors have to revise their work thoroughly.  In this chapter, we will learn how to analyze and revise our manuscripts in progress. At this point in the writing process, we are ready to turn any rough drafts into the very best final draft.</a:t>
            </a:r>
          </a:p>
          <a:p>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44</a:t>
            </a:fld>
            <a:endParaRPr lang="en-US"/>
          </a:p>
        </p:txBody>
      </p:sp>
    </p:spTree>
    <p:extLst>
      <p:ext uri="{BB962C8B-B14F-4D97-AF65-F5344CB8AC3E}">
        <p14:creationId xmlns:p14="http://schemas.microsoft.com/office/powerpoint/2010/main" val="2973367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We edit and revise not only because we need to find our spelling and punctuation errors, but because writing is an iterative process. The more we work at our writing, the closer it gets to our ideal finished product. Editing and revising makes our writing clearer and easier to read. The editing process can also make us feel more confident that we are producing credible, professional work. Sloppy writing, if published, will reflect poorly on our professionalism.</a:t>
            </a:r>
            <a:endParaRPr lang="en-US" b="0" dirty="0"/>
          </a:p>
        </p:txBody>
      </p:sp>
      <p:sp>
        <p:nvSpPr>
          <p:cNvPr id="4" name="Slide Number Placeholder 3"/>
          <p:cNvSpPr>
            <a:spLocks noGrp="1"/>
          </p:cNvSpPr>
          <p:nvPr>
            <p:ph type="sldNum" sz="quarter" idx="5"/>
          </p:nvPr>
        </p:nvSpPr>
        <p:spPr/>
        <p:txBody>
          <a:bodyPr/>
          <a:lstStyle/>
          <a:p>
            <a:fld id="{99346F72-50AF-5749-9015-FB8ED069B56F}" type="slidenum">
              <a:rPr lang="en-US" smtClean="0"/>
              <a:t>45</a:t>
            </a:fld>
            <a:endParaRPr lang="en-US"/>
          </a:p>
        </p:txBody>
      </p:sp>
    </p:spTree>
    <p:extLst>
      <p:ext uri="{BB962C8B-B14F-4D97-AF65-F5344CB8AC3E}">
        <p14:creationId xmlns:p14="http://schemas.microsoft.com/office/powerpoint/2010/main" val="2485442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9FB0"/>
                </a:solidFill>
                <a:latin typeface="Arial Narrow" panose="020B0604020202020204" pitchFamily="34" charset="0"/>
                <a:ea typeface="Roboto Light" panose="02000000000000000000" pitchFamily="2" charset="0"/>
              </a:rPr>
              <a:t>Turn to Module 3–Case Study Part 2 in </a:t>
            </a:r>
            <a:r>
              <a:rPr lang="en-US" b="0" i="0" dirty="0"/>
              <a:t>your </a:t>
            </a:r>
            <a:r>
              <a:rPr lang="en-US" b="0" dirty="0"/>
              <a:t>workbooks so we can return to Dr. Sara El-</a:t>
            </a:r>
            <a:r>
              <a:rPr lang="en-US" b="0" dirty="0" err="1"/>
              <a:t>Tenobi</a:t>
            </a:r>
            <a:r>
              <a:rPr lang="en-US" b="0" dirty="0"/>
              <a:t>.  </a:t>
            </a:r>
            <a:r>
              <a:rPr lang="en-US" i="0" dirty="0"/>
              <a:t>I need a volunteer to read Dr. El-</a:t>
            </a:r>
            <a:r>
              <a:rPr lang="en-US" i="0" dirty="0" err="1"/>
              <a:t>Tenobi’s</a:t>
            </a:r>
            <a:r>
              <a:rPr lang="en-US" i="0" dirty="0"/>
              <a:t> text. Who would like to read aloud? </a:t>
            </a:r>
            <a:r>
              <a:rPr lang="en-US" b="1" i="1" dirty="0"/>
              <a:t>(Choose a participant to read aloud.)</a:t>
            </a:r>
          </a:p>
          <a:p>
            <a:endParaRPr lang="en-US" b="0" i="0" dirty="0"/>
          </a:p>
          <a:p>
            <a:r>
              <a:rPr lang="en-US" b="0" i="0" dirty="0"/>
              <a:t>Dr. El-</a:t>
            </a:r>
            <a:r>
              <a:rPr lang="en-US" b="0" i="0" dirty="0" err="1"/>
              <a:t>Tenobi’s</a:t>
            </a:r>
            <a:r>
              <a:rPr lang="en-US" b="0" i="0" dirty="0"/>
              <a:t> text:</a:t>
            </a:r>
          </a:p>
          <a:p>
            <a:pPr lvl="2"/>
            <a:r>
              <a:rPr lang="en-US" i="1" dirty="0"/>
              <a:t>Technically, my paper is written, but an unrevised article is nowhere near complete. It may sound strange, but to prepare for the revision process, I am doing a lot of reading.</a:t>
            </a:r>
          </a:p>
          <a:p>
            <a:pPr lvl="2"/>
            <a:endParaRPr lang="en-US" i="1" dirty="0"/>
          </a:p>
          <a:p>
            <a:pPr lvl="2"/>
            <a:r>
              <a:rPr lang="en-US" i="1" dirty="0"/>
              <a:t>Each week, I read at least two scientific papers, sometimes more. I take my time, read carefully and pay attention to what I like and don't like about the writing, presentation and style of each paper. Analyzing other articles helps me better analyze my manuscript.</a:t>
            </a:r>
          </a:p>
          <a:p>
            <a:pPr lvl="2"/>
            <a:endParaRPr lang="en-US" i="1" dirty="0"/>
          </a:p>
          <a:p>
            <a:pPr lvl="2"/>
            <a:r>
              <a:rPr lang="en-US" i="1" dirty="0"/>
              <a:t>This reading and analysis also helps me practice English, which is not my first language. I have asked some of my professors and colleagues to read and edit my manuscript, but I have to finish a good draft before I am ready for them to see it. </a:t>
            </a:r>
          </a:p>
        </p:txBody>
      </p:sp>
      <p:sp>
        <p:nvSpPr>
          <p:cNvPr id="4" name="Slide Number Placeholder 3"/>
          <p:cNvSpPr>
            <a:spLocks noGrp="1"/>
          </p:cNvSpPr>
          <p:nvPr>
            <p:ph type="sldNum" sz="quarter" idx="5"/>
          </p:nvPr>
        </p:nvSpPr>
        <p:spPr/>
        <p:txBody>
          <a:bodyPr/>
          <a:lstStyle/>
          <a:p>
            <a:fld id="{99346F72-50AF-5749-9015-FB8ED069B56F}" type="slidenum">
              <a:rPr lang="en-US" smtClean="0"/>
              <a:t>46</a:t>
            </a:fld>
            <a:endParaRPr lang="en-US"/>
          </a:p>
        </p:txBody>
      </p:sp>
    </p:spTree>
    <p:extLst>
      <p:ext uri="{BB962C8B-B14F-4D97-AF65-F5344CB8AC3E}">
        <p14:creationId xmlns:p14="http://schemas.microsoft.com/office/powerpoint/2010/main" val="10287923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Facilitator Script:</a:t>
            </a:r>
          </a:p>
          <a:p>
            <a:r>
              <a:rPr lang="en-US" sz="1200" b="0" i="0" u="none" strike="noStrike" kern="1200" dirty="0">
                <a:solidFill>
                  <a:schemeClr val="tx1"/>
                </a:solidFill>
                <a:effectLst/>
                <a:latin typeface="+mn-lt"/>
                <a:ea typeface="+mn-ea"/>
                <a:cs typeface="+mn-cs"/>
              </a:rPr>
              <a:t>Like becoming a good artist or a good scientist, becoming a good editor takes time and practice. Editing is a skill to strengthen, not one we can truly master. To avoid getting frustrated, keep in mind these tips throughout the revision process.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Read and learn!</a:t>
            </a:r>
          </a:p>
          <a:p>
            <a:pPr lvl="1"/>
            <a:r>
              <a:rPr lang="en-US" dirty="0"/>
              <a:t>Read many papers and learn from the good and bad work of others.</a:t>
            </a:r>
          </a:p>
          <a:p>
            <a:pPr lvl="1"/>
            <a:r>
              <a:rPr lang="en-US" dirty="0"/>
              <a:t>Journal clubs, where you critique a paper as a group, are excellent for gaining confidence.</a:t>
            </a:r>
          </a:p>
          <a:p>
            <a:pPr lvl="1"/>
            <a:r>
              <a:rPr lang="en-US" dirty="0"/>
              <a:t>Read several papers a week in detail and think about their quality. What did you like? Why? What did you dislike? Why?</a:t>
            </a:r>
          </a:p>
          <a:p>
            <a:pPr lvl="1"/>
            <a:r>
              <a:rPr lang="en-US" dirty="0"/>
              <a:t>Being well read has another potential major benefit - it facilitates a more objective view of one's own work.</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47</a:t>
            </a:fld>
            <a:endParaRPr lang="en-US"/>
          </a:p>
        </p:txBody>
      </p:sp>
    </p:spTree>
    <p:extLst>
      <p:ext uri="{BB962C8B-B14F-4D97-AF65-F5344CB8AC3E}">
        <p14:creationId xmlns:p14="http://schemas.microsoft.com/office/powerpoint/2010/main" val="1878359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Be Objective! The more objective you are with your work, the better your work will be. The best scientists are objective about their own work.</a:t>
            </a:r>
          </a:p>
          <a:p>
            <a:pPr lvl="1"/>
            <a:r>
              <a:rPr lang="en-US" dirty="0"/>
              <a:t>Be proud of your work, but know it can always be improved. Understand that everything requires revision, reworking and rebuilding.</a:t>
            </a:r>
          </a:p>
        </p:txBody>
      </p:sp>
      <p:sp>
        <p:nvSpPr>
          <p:cNvPr id="4" name="Slide Number Placeholder 3"/>
          <p:cNvSpPr>
            <a:spLocks noGrp="1"/>
          </p:cNvSpPr>
          <p:nvPr>
            <p:ph type="sldNum" sz="quarter" idx="5"/>
          </p:nvPr>
        </p:nvSpPr>
        <p:spPr/>
        <p:txBody>
          <a:bodyPr/>
          <a:lstStyle/>
          <a:p>
            <a:fld id="{99346F72-50AF-5749-9015-FB8ED069B56F}" type="slidenum">
              <a:rPr lang="en-US" smtClean="0"/>
              <a:t>48</a:t>
            </a:fld>
            <a:endParaRPr lang="en-US"/>
          </a:p>
        </p:txBody>
      </p:sp>
    </p:spTree>
    <p:extLst>
      <p:ext uri="{BB962C8B-B14F-4D97-AF65-F5344CB8AC3E}">
        <p14:creationId xmlns:p14="http://schemas.microsoft.com/office/powerpoint/2010/main" val="120107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Script:</a:t>
            </a:r>
          </a:p>
          <a:p>
            <a:r>
              <a:rPr lang="en-US" sz="1200" b="0" kern="1200" dirty="0">
                <a:solidFill>
                  <a:schemeClr val="tx1"/>
                </a:solidFill>
                <a:effectLst/>
                <a:latin typeface="+mn-lt"/>
                <a:ea typeface="+mn-ea"/>
                <a:cs typeface="+mn-cs"/>
              </a:rPr>
              <a:t>Choose good editors and good reviewers. </a:t>
            </a:r>
            <a:r>
              <a:rPr lang="en-US" sz="1200" kern="1200" dirty="0">
                <a:solidFill>
                  <a:schemeClr val="tx1"/>
                </a:solidFill>
                <a:effectLst/>
                <a:latin typeface="+mn-lt"/>
                <a:ea typeface="+mn-ea"/>
                <a:cs typeface="+mn-cs"/>
              </a:rPr>
              <a:t>Good editors and reviewers will be objective about your work. Reviews will improve your manuscript, but they won't fix it if there are fundamental flaws in your work! Understand that edits and revisions are not personal attacks on you as a scientist or a writer.</a:t>
            </a:r>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49</a:t>
            </a:fld>
            <a:endParaRPr lang="en-US"/>
          </a:p>
        </p:txBody>
      </p:sp>
    </p:spTree>
    <p:extLst>
      <p:ext uri="{BB962C8B-B14F-4D97-AF65-F5344CB8AC3E}">
        <p14:creationId xmlns:p14="http://schemas.microsoft.com/office/powerpoint/2010/main" val="12978718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Practice writing in English!</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 are not confident writing in English, </a:t>
            </a:r>
            <a:r>
              <a:rPr lang="en-US" sz="1200" i="1" kern="1200" dirty="0">
                <a:solidFill>
                  <a:schemeClr val="tx1"/>
                </a:solidFill>
                <a:effectLst/>
                <a:latin typeface="+mn-lt"/>
                <a:ea typeface="+mn-ea"/>
                <a:cs typeface="+mn-cs"/>
              </a:rPr>
              <a:t>practice!</a:t>
            </a:r>
            <a:endParaRPr lang="en-US" dirty="0">
              <a:effectLst/>
            </a:endParaRPr>
          </a:p>
          <a:p>
            <a:r>
              <a:rPr lang="en-US" sz="1200" kern="1200" dirty="0">
                <a:solidFill>
                  <a:schemeClr val="tx1"/>
                </a:solidFill>
                <a:effectLst/>
                <a:latin typeface="+mn-lt"/>
                <a:ea typeface="+mn-ea"/>
                <a:cs typeface="+mn-cs"/>
              </a:rPr>
              <a:t>Take professional lessons if possible, or find free apps/programs to use.</a:t>
            </a:r>
            <a:endParaRPr lang="en-US" sz="1200" dirty="0">
              <a:effectLst/>
            </a:endParaRPr>
          </a:p>
          <a:p>
            <a:r>
              <a:rPr lang="en-US" sz="1200" kern="1200" dirty="0">
                <a:solidFill>
                  <a:schemeClr val="tx1"/>
                </a:solidFill>
                <a:effectLst/>
                <a:latin typeface="+mn-lt"/>
                <a:ea typeface="+mn-ea"/>
                <a:cs typeface="+mn-cs"/>
              </a:rPr>
              <a:t>This is not just about grammar, but, more importantly, comprehension. The best papers express complex ideas in ways that are understandable to non-experts.</a:t>
            </a:r>
            <a:endParaRPr lang="en-US" sz="1200" dirty="0">
              <a:effectLst/>
            </a:endParaRPr>
          </a:p>
          <a:p>
            <a:r>
              <a:rPr lang="en-US" sz="1200" kern="1200" dirty="0">
                <a:solidFill>
                  <a:schemeClr val="tx1"/>
                </a:solidFill>
                <a:effectLst/>
                <a:latin typeface="+mn-lt"/>
                <a:ea typeface="+mn-ea"/>
                <a:cs typeface="+mn-cs"/>
              </a:rPr>
              <a:t>Generally, manuscripts that are not written in good English take longer to get published since they require extensive copyediting.</a:t>
            </a:r>
            <a:endParaRPr lang="en-US" sz="1200" dirty="0">
              <a:effectLst/>
            </a:endParaRPr>
          </a:p>
          <a:p>
            <a:endParaRPr lang="en-US" b="1" dirty="0"/>
          </a:p>
        </p:txBody>
      </p:sp>
      <p:sp>
        <p:nvSpPr>
          <p:cNvPr id="4" name="Slide Number Placeholder 3"/>
          <p:cNvSpPr>
            <a:spLocks noGrp="1"/>
          </p:cNvSpPr>
          <p:nvPr>
            <p:ph type="sldNum" sz="quarter" idx="5"/>
          </p:nvPr>
        </p:nvSpPr>
        <p:spPr/>
        <p:txBody>
          <a:bodyPr/>
          <a:lstStyle/>
          <a:p>
            <a:fld id="{99346F72-50AF-5749-9015-FB8ED069B56F}" type="slidenum">
              <a:rPr lang="en-US" smtClean="0"/>
              <a:t>50</a:t>
            </a:fld>
            <a:endParaRPr lang="en-US"/>
          </a:p>
        </p:txBody>
      </p:sp>
    </p:spTree>
    <p:extLst>
      <p:ext uri="{BB962C8B-B14F-4D97-AF65-F5344CB8AC3E}">
        <p14:creationId xmlns:p14="http://schemas.microsoft.com/office/powerpoint/2010/main" val="18690735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kern="1200" dirty="0">
                <a:solidFill>
                  <a:schemeClr val="tx1"/>
                </a:solidFill>
                <a:effectLst/>
                <a:latin typeface="+mn-lt"/>
                <a:ea typeface="+mn-ea"/>
                <a:cs typeface="+mn-cs"/>
              </a:rPr>
              <a:t>Learn to accept and use feedback effectively.</a:t>
            </a:r>
            <a:endParaRPr lang="en-US" dirty="0">
              <a:effectLst/>
            </a:endParaRPr>
          </a:p>
          <a:p>
            <a:r>
              <a:rPr lang="en-US" sz="1200" kern="1200" dirty="0">
                <a:solidFill>
                  <a:schemeClr val="tx1"/>
                </a:solidFill>
                <a:effectLst/>
                <a:latin typeface="+mn-lt"/>
                <a:ea typeface="+mn-ea"/>
                <a:cs typeface="+mn-cs"/>
              </a:rPr>
              <a:t>Listen to your reviewers and respond in an objective, appreciative manner.</a:t>
            </a:r>
            <a:endParaRPr lang="en-US" sz="1200" dirty="0">
              <a:effectLst/>
            </a:endParaRPr>
          </a:p>
          <a:p>
            <a:r>
              <a:rPr lang="en-US" sz="1200" kern="1200" dirty="0">
                <a:solidFill>
                  <a:schemeClr val="tx1"/>
                </a:solidFill>
                <a:effectLst/>
                <a:latin typeface="+mn-lt"/>
                <a:ea typeface="+mn-ea"/>
                <a:cs typeface="+mn-cs"/>
              </a:rPr>
              <a:t>If editors are unanimously critical about specific points in your work, these points need to be readdressed.</a:t>
            </a:r>
            <a:endParaRPr lang="en-US" sz="1200" dirty="0">
              <a:effectLst/>
            </a:endParaRPr>
          </a:p>
          <a:p>
            <a:r>
              <a:rPr lang="en-US" sz="1200" kern="1200" dirty="0">
                <a:solidFill>
                  <a:schemeClr val="tx1"/>
                </a:solidFill>
                <a:effectLst/>
                <a:latin typeface="+mn-lt"/>
                <a:ea typeface="+mn-ea"/>
                <a:cs typeface="+mn-cs"/>
              </a:rPr>
              <a:t>If journals or publications request a major revision, follow their advice and address every point raised.</a:t>
            </a:r>
            <a:endParaRPr lang="en-US" sz="1200" dirty="0">
              <a:effectLst/>
            </a:endParaRPr>
          </a:p>
        </p:txBody>
      </p:sp>
      <p:sp>
        <p:nvSpPr>
          <p:cNvPr id="4" name="Slide Number Placeholder 3"/>
          <p:cNvSpPr>
            <a:spLocks noGrp="1"/>
          </p:cNvSpPr>
          <p:nvPr>
            <p:ph type="sldNum" sz="quarter" idx="5"/>
          </p:nvPr>
        </p:nvSpPr>
        <p:spPr/>
        <p:txBody>
          <a:bodyPr/>
          <a:lstStyle/>
          <a:p>
            <a:fld id="{99346F72-50AF-5749-9015-FB8ED069B56F}" type="slidenum">
              <a:rPr lang="en-US" smtClean="0"/>
              <a:t>51</a:t>
            </a:fld>
            <a:endParaRPr lang="en-US"/>
          </a:p>
        </p:txBody>
      </p:sp>
    </p:spTree>
    <p:extLst>
      <p:ext uri="{BB962C8B-B14F-4D97-AF65-F5344CB8AC3E}">
        <p14:creationId xmlns:p14="http://schemas.microsoft.com/office/powerpoint/2010/main" val="88821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 </a:t>
            </a:r>
          </a:p>
          <a:p>
            <a:r>
              <a:rPr lang="en-US" b="0" dirty="0"/>
              <a:t>The first overarching rule for your writing is to keep things simple. Use easy-to-understand words and phrases. Write direct, short sentences instead of complex, long sentences. Run a spellcheck in your word processing program and proofread your manuscript carefully. Two ways to catch errors when proofreading your document are to have a friend or colleague read it and for you to read your own paper out loud. If you arrive at a sentence that's hard to say out loud, then you may need to rewrite it.</a:t>
            </a:r>
          </a:p>
        </p:txBody>
      </p:sp>
      <p:sp>
        <p:nvSpPr>
          <p:cNvPr id="4" name="Slide Number Placeholder 3"/>
          <p:cNvSpPr>
            <a:spLocks noGrp="1"/>
          </p:cNvSpPr>
          <p:nvPr>
            <p:ph type="sldNum" sz="quarter" idx="5"/>
          </p:nvPr>
        </p:nvSpPr>
        <p:spPr/>
        <p:txBody>
          <a:bodyPr/>
          <a:lstStyle/>
          <a:p>
            <a:fld id="{99346F72-50AF-5749-9015-FB8ED069B56F}" type="slidenum">
              <a:rPr lang="en-US" smtClean="0"/>
              <a:t>7</a:t>
            </a:fld>
            <a:endParaRPr lang="en-US"/>
          </a:p>
        </p:txBody>
      </p:sp>
    </p:spTree>
    <p:extLst>
      <p:ext uri="{BB962C8B-B14F-4D97-AF65-F5344CB8AC3E}">
        <p14:creationId xmlns:p14="http://schemas.microsoft.com/office/powerpoint/2010/main" val="4285996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Script:</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Become a reviewer! </a:t>
            </a:r>
            <a:r>
              <a:rPr lang="en-US" sz="1200" kern="1200" dirty="0">
                <a:solidFill>
                  <a:schemeClr val="tx1"/>
                </a:solidFill>
                <a:effectLst/>
                <a:latin typeface="+mn-lt"/>
                <a:ea typeface="+mn-ea"/>
                <a:cs typeface="+mn-cs"/>
              </a:rPr>
              <a:t>Reviewing other papers will help you write better manuscripts!</a:t>
            </a:r>
            <a:endParaRPr lang="en-US" dirty="0">
              <a:effectLst/>
            </a:endParaRPr>
          </a:p>
          <a:p>
            <a:r>
              <a:rPr lang="en-US" sz="1200" kern="1200" dirty="0">
                <a:solidFill>
                  <a:schemeClr val="tx1"/>
                </a:solidFill>
                <a:effectLst/>
                <a:latin typeface="+mn-lt"/>
                <a:ea typeface="+mn-ea"/>
                <a:cs typeface="+mn-cs"/>
              </a:rPr>
              <a:t>Work with your mentors; have them give you manuscripts they are reviewing and appraise </a:t>
            </a:r>
            <a:r>
              <a:rPr lang="en-US" sz="1200" i="1"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work reviewing them. Then, study the final review done by your mentor.</a:t>
            </a:r>
          </a:p>
          <a:p>
            <a:r>
              <a:rPr lang="en-US" sz="1200" kern="1200" dirty="0">
                <a:solidFill>
                  <a:schemeClr val="tx1"/>
                </a:solidFill>
                <a:effectLst/>
                <a:latin typeface="+mn-lt"/>
                <a:ea typeface="+mn-ea"/>
                <a:cs typeface="+mn-cs"/>
              </a:rPr>
              <a:t>You will also come to understand the review process and the quality of reviews, which is an important ingredient in deciding where to send your manuscript.</a:t>
            </a:r>
          </a:p>
          <a:p>
            <a:r>
              <a:rPr lang="en-US" sz="1200" kern="1200" dirty="0">
                <a:solidFill>
                  <a:schemeClr val="tx1"/>
                </a:solidFill>
                <a:effectLst/>
                <a:latin typeface="+mn-lt"/>
                <a:ea typeface="+mn-ea"/>
                <a:cs typeface="+mn-cs"/>
              </a:rPr>
              <a:t>Many editors ask authors who have published in their journals to serve as peer reviewers later. This can be an exciting opportunity to stretch your editing skills and learn about new research in your field.</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52</a:t>
            </a:fld>
            <a:endParaRPr lang="en-US"/>
          </a:p>
        </p:txBody>
      </p:sp>
    </p:spTree>
    <p:extLst>
      <p:ext uri="{BB962C8B-B14F-4D97-AF65-F5344CB8AC3E}">
        <p14:creationId xmlns:p14="http://schemas.microsoft.com/office/powerpoint/2010/main" val="23221466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Script:</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Quality is everything.</a:t>
            </a:r>
            <a:endParaRPr lang="en-US" dirty="0">
              <a:effectLst/>
            </a:endParaRPr>
          </a:p>
          <a:p>
            <a:r>
              <a:rPr lang="en-US" sz="1200" kern="1200" dirty="0">
                <a:solidFill>
                  <a:schemeClr val="tx1"/>
                </a:solidFill>
                <a:effectLst/>
                <a:latin typeface="+mn-lt"/>
                <a:ea typeface="+mn-ea"/>
                <a:cs typeface="+mn-cs"/>
              </a:rPr>
              <a:t>It is better to publish one manuscript in a quality journal than multiple papers in lesser journals.</a:t>
            </a:r>
          </a:p>
          <a:p>
            <a:r>
              <a:rPr lang="en-US" sz="1200" kern="1200" dirty="0">
                <a:solidFill>
                  <a:schemeClr val="tx1"/>
                </a:solidFill>
                <a:effectLst/>
                <a:latin typeface="+mn-lt"/>
                <a:ea typeface="+mn-ea"/>
                <a:cs typeface="+mn-cs"/>
              </a:rPr>
              <a:t>Quality papers get published in quality journals. Write the best paper you can, but don't be discouraged if you have to try several times!</a:t>
            </a:r>
          </a:p>
          <a:p>
            <a:r>
              <a:rPr lang="en-US" sz="1200" kern="1200" dirty="0">
                <a:solidFill>
                  <a:schemeClr val="tx1"/>
                </a:solidFill>
                <a:effectLst/>
                <a:latin typeface="+mn-lt"/>
                <a:ea typeface="+mn-ea"/>
                <a:cs typeface="+mn-cs"/>
              </a:rPr>
              <a:t>Try to publish in journals that have high-impact factors; chances are your manuscript will have high impact (if accepted).</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53</a:t>
            </a:fld>
            <a:endParaRPr lang="en-US"/>
          </a:p>
        </p:txBody>
      </p:sp>
    </p:spTree>
    <p:extLst>
      <p:ext uri="{BB962C8B-B14F-4D97-AF65-F5344CB8AC3E}">
        <p14:creationId xmlns:p14="http://schemas.microsoft.com/office/powerpoint/2010/main" val="35558379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Script:</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not easy to be objective when editing your own work, so you may want to practice editing others' work first. One way to do this is by starting or joining a scientific writing critique group. Gather with friends and read, review and revise each other's work. Just remember to be kind and offer useful criticism to your critique partners. Like I said before, writing is an iterative process. You will improve as you write, revise and rewrite.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questions do you have about writing critique groups or journal clubs?</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54</a:t>
            </a:fld>
            <a:endParaRPr lang="en-US"/>
          </a:p>
        </p:txBody>
      </p:sp>
    </p:spTree>
    <p:extLst>
      <p:ext uri="{BB962C8B-B14F-4D97-AF65-F5344CB8AC3E}">
        <p14:creationId xmlns:p14="http://schemas.microsoft.com/office/powerpoint/2010/main" val="38353661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Script:</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Simplify your writing when you can. If you can’t get a handle on a sentence or paragraph, you may want to delete it entirely. Stay organized. Create folders for drafts, references, visualizations and analyses. Be consistent when naming files and track your changes to compare drafts. Back up your files regularly! Nothing is more heartbreaking than a lost draft.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questions do you have about becoming a good editor?</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55</a:t>
            </a:fld>
            <a:endParaRPr lang="en-US"/>
          </a:p>
        </p:txBody>
      </p:sp>
    </p:spTree>
    <p:extLst>
      <p:ext uri="{BB962C8B-B14F-4D97-AF65-F5344CB8AC3E}">
        <p14:creationId xmlns:p14="http://schemas.microsoft.com/office/powerpoint/2010/main" val="20869613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We’ve reached the end of Chapter 2! </a:t>
            </a:r>
            <a:r>
              <a:rPr lang="en-US" dirty="0"/>
              <a:t>We will continue to chapter two after we take a short break. First, what questions do you have about what we covered in this chapter? </a:t>
            </a:r>
          </a:p>
          <a:p>
            <a:endParaRPr lang="en-US" dirty="0"/>
          </a:p>
          <a:p>
            <a:r>
              <a:rPr lang="en-US" b="1" i="1" dirty="0"/>
              <a:t>(Solicit questions from participants and provide answers!)</a:t>
            </a:r>
            <a:endParaRPr lang="en-US" b="0" i="1" dirty="0"/>
          </a:p>
          <a:p>
            <a:endParaRPr lang="en-US" b="1" i="1" dirty="0"/>
          </a:p>
          <a:p>
            <a:r>
              <a:rPr lang="en-US" dirty="0"/>
              <a:t>Before our break, let’s do a quick review. </a:t>
            </a:r>
          </a:p>
          <a:p>
            <a:r>
              <a:rPr lang="en-US" sz="1200" dirty="0">
                <a:latin typeface="Arial" panose="020B0604020202020204" pitchFamily="34" charset="0"/>
                <a:ea typeface="Roboto" panose="02000000000000000000" pitchFamily="2" charset="0"/>
              </a:rPr>
              <a:t>Turn to the Knowledge Check section for Module 3 in your workbook and answer Knowledge Check 7.  </a:t>
            </a:r>
            <a:r>
              <a:rPr lang="en-US" dirty="0"/>
              <a:t>Then we’ll go over it as a group.</a:t>
            </a:r>
          </a:p>
          <a:p>
            <a:endParaRPr lang="en-US" b="1" i="1" dirty="0"/>
          </a:p>
          <a:p>
            <a:r>
              <a:rPr lang="en-US" b="1" i="1" dirty="0"/>
              <a:t>(Allow participants a minutes to answer question in their workbooks.)</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56</a:t>
            </a:fld>
            <a:endParaRPr lang="en-US"/>
          </a:p>
        </p:txBody>
      </p:sp>
    </p:spTree>
    <p:extLst>
      <p:ext uri="{BB962C8B-B14F-4D97-AF65-F5344CB8AC3E}">
        <p14:creationId xmlns:p14="http://schemas.microsoft.com/office/powerpoint/2010/main" val="31489880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endParaRPr lang="en-US" sz="1200" b="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Solicit answers to this question from the group, then click to reveal the correct answers.</a:t>
            </a:r>
          </a:p>
          <a:p>
            <a:endParaRPr lang="en-US" sz="1200" b="1"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two middle sentences are appropriately concise.  Take a moment to rewrite the top and bottom sentences more concisely in your workbooks.</a:t>
            </a:r>
          </a:p>
          <a:p>
            <a:endParaRPr lang="en-US" sz="1200" b="0" i="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(Give participants a moment to rewrite the sentences before moving to the next slide) </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57</a:t>
            </a:fld>
            <a:endParaRPr lang="en-US"/>
          </a:p>
        </p:txBody>
      </p:sp>
    </p:spTree>
    <p:extLst>
      <p:ext uri="{BB962C8B-B14F-4D97-AF65-F5344CB8AC3E}">
        <p14:creationId xmlns:p14="http://schemas.microsoft.com/office/powerpoint/2010/main" val="20792294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endParaRPr lang="en-US" sz="1200" b="0" i="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Solicit answers to this question from the group, then click to reveal correct answers. Allow participants to write their simplified sentences on the board or in this PowerPoint if you want. Click to reveal suggested edits, which are just examples!</a:t>
            </a:r>
          </a:p>
        </p:txBody>
      </p:sp>
      <p:sp>
        <p:nvSpPr>
          <p:cNvPr id="4" name="Slide Number Placeholder 3"/>
          <p:cNvSpPr>
            <a:spLocks noGrp="1"/>
          </p:cNvSpPr>
          <p:nvPr>
            <p:ph type="sldNum" sz="quarter" idx="5"/>
          </p:nvPr>
        </p:nvSpPr>
        <p:spPr/>
        <p:txBody>
          <a:bodyPr/>
          <a:lstStyle/>
          <a:p>
            <a:fld id="{99346F72-50AF-5749-9015-FB8ED069B56F}" type="slidenum">
              <a:rPr lang="en-US" smtClean="0"/>
              <a:t>58</a:t>
            </a:fld>
            <a:endParaRPr lang="en-US"/>
          </a:p>
        </p:txBody>
      </p:sp>
    </p:spTree>
    <p:extLst>
      <p:ext uri="{BB962C8B-B14F-4D97-AF65-F5344CB8AC3E}">
        <p14:creationId xmlns:p14="http://schemas.microsoft.com/office/powerpoint/2010/main" val="10747623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last, you have completed your manuscript. It is finished and perfect, right? Unfortunately, that is not the case! All manuscripts require revision. Even the most experienced authors have to revise their work thoroughly.  In this chapter, we will learn how to analyze and revise our manuscripts in progress. At this point in the writing process, we are ready to turn any rough drafts into the very best final draft.</a:t>
            </a:r>
          </a:p>
          <a:p>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59</a:t>
            </a:fld>
            <a:endParaRPr lang="en-US"/>
          </a:p>
        </p:txBody>
      </p:sp>
    </p:spTree>
    <p:extLst>
      <p:ext uri="{BB962C8B-B14F-4D97-AF65-F5344CB8AC3E}">
        <p14:creationId xmlns:p14="http://schemas.microsoft.com/office/powerpoint/2010/main" val="8559387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Usually, at this point in the process, I am tired of writing and revising. But I know of nothing in the world that can renew my interest faster than peer review. Knowing that someone else is going to read my work and give me feedback fuels my desire to finish the job. Peer review is an irreplaceable part of the scientific writing process. Science must be subject to criticism and skepticism, and peer review is the quality control that maintains our field's high standards. Let's learn more about this essential part of scientific writing.</a:t>
            </a:r>
            <a:endParaRPr lang="en-US" b="1"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60</a:t>
            </a:fld>
            <a:endParaRPr lang="en-US"/>
          </a:p>
        </p:txBody>
      </p:sp>
    </p:spTree>
    <p:extLst>
      <p:ext uri="{BB962C8B-B14F-4D97-AF65-F5344CB8AC3E}">
        <p14:creationId xmlns:p14="http://schemas.microsoft.com/office/powerpoint/2010/main" val="7245867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Peer review allows you to get feedback on your work from colleagues, friends, and other members of your community before submitting your manuscript to journal editors. Begin by asking peers for feedback on your paper. Collect this feedback from colleagues, co-writers, and other collaborators. Incorporate their opinions, suggestions, and comments into your revision process.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Ask for feedback early, and ask for it often. You don’t need a complete draft of your manuscript to start getting feedback, and getting feedback in “pieces” can keep it from feeling overwhelming. Getting lots of feedback before submitting your manuscript to a journal can help cut down on future revisions.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questions do you have about feedback from your peers?</a:t>
            </a:r>
            <a:endParaRPr lang="en-US" b="1" dirty="0"/>
          </a:p>
        </p:txBody>
      </p:sp>
      <p:sp>
        <p:nvSpPr>
          <p:cNvPr id="4" name="Slide Number Placeholder 3"/>
          <p:cNvSpPr>
            <a:spLocks noGrp="1"/>
          </p:cNvSpPr>
          <p:nvPr>
            <p:ph type="sldNum" sz="quarter" idx="5"/>
          </p:nvPr>
        </p:nvSpPr>
        <p:spPr/>
        <p:txBody>
          <a:bodyPr/>
          <a:lstStyle/>
          <a:p>
            <a:fld id="{99346F72-50AF-5749-9015-FB8ED069B56F}" type="slidenum">
              <a:rPr lang="en-US" smtClean="0"/>
              <a:t>61</a:t>
            </a:fld>
            <a:endParaRPr lang="en-US"/>
          </a:p>
        </p:txBody>
      </p:sp>
    </p:spTree>
    <p:extLst>
      <p:ext uri="{BB962C8B-B14F-4D97-AF65-F5344CB8AC3E}">
        <p14:creationId xmlns:p14="http://schemas.microsoft.com/office/powerpoint/2010/main" val="384012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Script:</a:t>
            </a:r>
            <a:br>
              <a:rPr lang="en-US" b="0" dirty="0"/>
            </a:br>
            <a:r>
              <a:rPr lang="en-US" b="0" dirty="0"/>
              <a:t>Simplicity, clarity and brevity are essential to scientific writing. Establish a welcoming atmosphere for all readers by giving your manuscript a clear title. Your research may contain complex ideas. Try breaking them down into smaller parts to help your readers understand the concepts. Your field probably has special words or expressions that people outside your area of expertise would find difficult to understand. This is jargon. Don't use jargon to define scientific terms. It would help if you also tried to avoid acronyms or abbreviations. If you must use acronyms, define them the first time they appear in your paper, and use them consistently afterward. For example, APHL is an acronym commonly used for the Association of Public Health Laboratories. In your paper, you would write out the name of the organization first, then follow it with the acronym in parentheses. Use the acronym, with no parentheses, in later references.</a:t>
            </a:r>
          </a:p>
        </p:txBody>
      </p:sp>
      <p:sp>
        <p:nvSpPr>
          <p:cNvPr id="4" name="Slide Number Placeholder 3"/>
          <p:cNvSpPr>
            <a:spLocks noGrp="1"/>
          </p:cNvSpPr>
          <p:nvPr>
            <p:ph type="sldNum" sz="quarter" idx="5"/>
          </p:nvPr>
        </p:nvSpPr>
        <p:spPr/>
        <p:txBody>
          <a:bodyPr/>
          <a:lstStyle/>
          <a:p>
            <a:fld id="{99346F72-50AF-5749-9015-FB8ED069B56F}" type="slidenum">
              <a:rPr lang="en-US" smtClean="0"/>
              <a:t>8</a:t>
            </a:fld>
            <a:endParaRPr lang="en-US"/>
          </a:p>
        </p:txBody>
      </p:sp>
    </p:spTree>
    <p:extLst>
      <p:ext uri="{BB962C8B-B14F-4D97-AF65-F5344CB8AC3E}">
        <p14:creationId xmlns:p14="http://schemas.microsoft.com/office/powerpoint/2010/main" val="34485361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Facilitator Script:</a:t>
            </a:r>
          </a:p>
          <a:p>
            <a:r>
              <a:rPr lang="en-US" sz="1200" b="0" i="0" kern="1200" dirty="0">
                <a:solidFill>
                  <a:schemeClr val="tx1"/>
                </a:solidFill>
                <a:effectLst/>
                <a:latin typeface="+mn-lt"/>
                <a:ea typeface="+mn-ea"/>
                <a:cs typeface="+mn-cs"/>
              </a:rPr>
              <a:t>After receiving and incorporating feedback from your colleagues, contact experts outside of your organization. These could be authors whose work you’ve cited or found useful or other experts. Ask them to review your work informally. Provide these reviewers with guiding questions so that they can focus on the critical issues you’ve identified. Be open to any feedback they provide and express your appreciation. Reviewing takes effort and time, and they do it for free. Thank these reviewers in the Acknowledgments section of your completed manuscript.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questions do you have about feedback from experts?</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62</a:t>
            </a:fld>
            <a:endParaRPr lang="en-US"/>
          </a:p>
        </p:txBody>
      </p:sp>
    </p:spTree>
    <p:extLst>
      <p:ext uri="{BB962C8B-B14F-4D97-AF65-F5344CB8AC3E}">
        <p14:creationId xmlns:p14="http://schemas.microsoft.com/office/powerpoint/2010/main" val="13598846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pPr marL="0" indent="0">
              <a:buNone/>
            </a:pPr>
            <a:r>
              <a:rPr lang="en-US" dirty="0"/>
              <a:t>Find this slide in your workbook. Brainstorm and write down potential sources of feedback for your current or future manuscript. Think about your colleagues, peers, and mentors, as well as experts in your field, like the authors of papers who have guided your work.</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b="1" dirty="0"/>
              <a:t>Facilitator Notes:</a:t>
            </a:r>
            <a:br>
              <a:rPr lang="en-US" b="1" dirty="0"/>
            </a:br>
            <a:r>
              <a:rPr lang="en-US" b="0" i="1" dirty="0"/>
              <a:t>Allow participants around 10 minutes (using your best judgement) to brainstorm. Let them know when their work time is over.</a:t>
            </a:r>
          </a:p>
          <a:p>
            <a:pPr marL="0" lvl="0" indent="0">
              <a:buFont typeface="Arial" panose="020B0604020202020204" pitchFamily="34" charset="0"/>
              <a:buNone/>
            </a:pPr>
            <a:endParaRPr lang="en-US" b="0" i="1" dirty="0"/>
          </a:p>
          <a:p>
            <a:pPr marL="0" lvl="0" indent="0">
              <a:buFont typeface="Arial" panose="020B0604020202020204" pitchFamily="34" charset="0"/>
              <a:buNone/>
            </a:pPr>
            <a:r>
              <a:rPr lang="en-US" b="0" i="1" dirty="0"/>
              <a:t>When the time is over, encourage students to volunteer some suggestions for sources of feedback. Remind participants to keep their brainstorming documents for future use.</a:t>
            </a:r>
            <a:endParaRPr lang="en-US" b="1"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63</a:t>
            </a:fld>
            <a:endParaRPr lang="en-US"/>
          </a:p>
        </p:txBody>
      </p:sp>
    </p:spTree>
    <p:extLst>
      <p:ext uri="{BB962C8B-B14F-4D97-AF65-F5344CB8AC3E}">
        <p14:creationId xmlns:p14="http://schemas.microsoft.com/office/powerpoint/2010/main" val="23112989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endParaRPr lang="en-US" b="0" dirty="0"/>
          </a:p>
          <a:p>
            <a:r>
              <a:rPr lang="en-US" b="0" dirty="0"/>
              <a:t>Up to this point, we've been talking about you as an author or co-author of a manuscript. Now, I think we should talk about how you can improve your writing skills as a reviewer of others' work. Being a reviewer is an excellent way to improve your scientific writing. Reviewing a manuscript is a privilege and a learning experience. It can also be a difficult task. </a:t>
            </a:r>
          </a:p>
          <a:p>
            <a:endParaRPr lang="en-US" b="0" dirty="0"/>
          </a:p>
          <a:p>
            <a:r>
              <a:rPr lang="en-US" b="0" dirty="0"/>
              <a:t>Seasoned reviewers know how much hard work and dedication have gone into the manuscripts they read. They stay conscious of deadlines and ensure that they submit their reviews on time for the authors. Or, if circumstances dictate, they ask for an extension well before the review deadline. Competent reviewers approach their work with a desire to review--meaning they take note of the author's request, set aside time for good reviewing and provide detailed, specific feedback. Good reviewers are thoughtful. They read the author's guidelines and ask for guidance if needed. They pay attention to the author's questions to give good feedback. All of this will strengthen the scientific community as a whole through the production of quality manuscripts.</a:t>
            </a:r>
          </a:p>
        </p:txBody>
      </p:sp>
      <p:sp>
        <p:nvSpPr>
          <p:cNvPr id="4" name="Slide Number Placeholder 3"/>
          <p:cNvSpPr>
            <a:spLocks noGrp="1"/>
          </p:cNvSpPr>
          <p:nvPr>
            <p:ph type="sldNum" sz="quarter" idx="5"/>
          </p:nvPr>
        </p:nvSpPr>
        <p:spPr/>
        <p:txBody>
          <a:bodyPr/>
          <a:lstStyle/>
          <a:p>
            <a:fld id="{99346F72-50AF-5749-9015-FB8ED069B56F}" type="slidenum">
              <a:rPr lang="en-US" smtClean="0"/>
              <a:t>64</a:t>
            </a:fld>
            <a:endParaRPr lang="en-US"/>
          </a:p>
        </p:txBody>
      </p:sp>
    </p:spTree>
    <p:extLst>
      <p:ext uri="{BB962C8B-B14F-4D97-AF65-F5344CB8AC3E}">
        <p14:creationId xmlns:p14="http://schemas.microsoft.com/office/powerpoint/2010/main" val="25046618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br>
              <a:rPr lang="en-US" b="1" dirty="0"/>
            </a:br>
            <a:r>
              <a:rPr lang="en-US" b="1" dirty="0"/>
              <a:t>Click each box on the left side of the screen to reveal information in the larger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br>
              <a:rPr lang="en-US" dirty="0"/>
            </a:br>
            <a:r>
              <a:rPr lang="en-US" dirty="0"/>
              <a:t>To be a good reviewer, you need, obviously, to read the article you’re meant to review. Read the </a:t>
            </a:r>
            <a:r>
              <a:rPr lang="en-US" i="1" dirty="0"/>
              <a:t>entire</a:t>
            </a:r>
            <a:r>
              <a:rPr lang="en-US" i="0" dirty="0"/>
              <a:t> article, not just parts of it. Assess all figures, tables and data. </a:t>
            </a:r>
          </a:p>
          <a:p>
            <a:r>
              <a:rPr lang="en-US" i="0" dirty="0"/>
              <a:t>Be thorough. In your review, discuss the article as a whole </a:t>
            </a:r>
            <a:r>
              <a:rPr lang="en-US" i="1" dirty="0"/>
              <a:t>and</a:t>
            </a:r>
            <a:r>
              <a:rPr lang="en-US" i="0" dirty="0"/>
              <a:t> as its individual parts. Assess the introduction, the methods section, et cetera. Demonstrate your understanding of the article in your review, as this helps the author understand what they need to improve on.</a:t>
            </a:r>
          </a:p>
          <a:p>
            <a:r>
              <a:rPr lang="en-US" i="0" dirty="0"/>
              <a:t>Be specific in your comments. Write detailed notes, especially if you are critiquing the author. What </a:t>
            </a:r>
            <a:r>
              <a:rPr lang="en-US" i="1" dirty="0"/>
              <a:t>specific</a:t>
            </a:r>
            <a:r>
              <a:rPr lang="en-US" i="0" dirty="0"/>
              <a:t> things need to be changed? What </a:t>
            </a:r>
            <a:r>
              <a:rPr lang="en-US" i="1" dirty="0"/>
              <a:t>specific</a:t>
            </a:r>
            <a:r>
              <a:rPr lang="en-US" i="0" dirty="0"/>
              <a:t> things are they doing well?</a:t>
            </a:r>
          </a:p>
          <a:p>
            <a:r>
              <a:rPr lang="en-US" i="0" dirty="0"/>
              <a:t>Be constructive. Include your concerns and criticisms in constructive, respectful ways without being derogatory. Remember the golden rule: treat others as you would like to be treated. We all need to improve, but be sure to provide your criticisms in ways that are meant to build the author up, not tear them down. Focus your comments on the scientific content, not on the author themselves.</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65</a:t>
            </a:fld>
            <a:endParaRPr lang="en-US"/>
          </a:p>
        </p:txBody>
      </p:sp>
    </p:spTree>
    <p:extLst>
      <p:ext uri="{BB962C8B-B14F-4D97-AF65-F5344CB8AC3E}">
        <p14:creationId xmlns:p14="http://schemas.microsoft.com/office/powerpoint/2010/main" val="21635771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endParaRPr lang="en-US" b="0" dirty="0"/>
          </a:p>
          <a:p>
            <a:r>
              <a:rPr lang="en-US" dirty="0"/>
              <a:t>Remember the inverted funnel that we looked at in an earlier chapter of the training? This structure applies to giving feedback, too. The most important information, including a summary of the research and your overall feedback, goes at the top and takes up the most space. Using your own words, summarize the main research question, scientific claims and conclusions in the study. Follow this with supporting details. Here, in the middle of the inverted funnel, is where we add evidence and examples. These are the minor issues. List additional concerns that authors should address to improve their manuscript. Finally, at the bottom, we include other points. If you feel it necessary, share any concerns you have about the manuscript here. Do not use this section for overall critique; that goes in the top part of your review. In the end, remember to add whether or not you are available to review future drafts of this manuscript.</a:t>
            </a:r>
          </a:p>
        </p:txBody>
      </p:sp>
      <p:sp>
        <p:nvSpPr>
          <p:cNvPr id="4" name="Slide Number Placeholder 3"/>
          <p:cNvSpPr>
            <a:spLocks noGrp="1"/>
          </p:cNvSpPr>
          <p:nvPr>
            <p:ph type="sldNum" sz="quarter" idx="5"/>
          </p:nvPr>
        </p:nvSpPr>
        <p:spPr/>
        <p:txBody>
          <a:bodyPr/>
          <a:lstStyle/>
          <a:p>
            <a:fld id="{99346F72-50AF-5749-9015-FB8ED069B56F}" type="slidenum">
              <a:rPr lang="en-US" smtClean="0"/>
              <a:t>66</a:t>
            </a:fld>
            <a:endParaRPr lang="en-US"/>
          </a:p>
        </p:txBody>
      </p:sp>
    </p:spTree>
    <p:extLst>
      <p:ext uri="{BB962C8B-B14F-4D97-AF65-F5344CB8AC3E}">
        <p14:creationId xmlns:p14="http://schemas.microsoft.com/office/powerpoint/2010/main" val="25117774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We’re almost done with Module 3. First, let’s review what we’ve </a:t>
            </a:r>
            <a:r>
              <a:rPr lang="en-US" b="0" dirty="0" err="1"/>
              <a:t>learned</a:t>
            </a:r>
            <a:r>
              <a:rPr lang="en-US" sz="1200" dirty="0" err="1">
                <a:latin typeface="Arial" panose="020B0604020202020204" pitchFamily="34" charset="0"/>
                <a:ea typeface="Roboto" panose="02000000000000000000" pitchFamily="2" charset="0"/>
              </a:rPr>
              <a:t>Turn</a:t>
            </a:r>
            <a:r>
              <a:rPr lang="en-US" sz="1200" dirty="0">
                <a:latin typeface="Arial" panose="020B0604020202020204" pitchFamily="34" charset="0"/>
                <a:ea typeface="Roboto" panose="02000000000000000000" pitchFamily="2" charset="0"/>
              </a:rPr>
              <a:t> to the Knowledge Check section for Module 3 in your workbook and answer Knowledge Checks 8 and 9, </a:t>
            </a:r>
            <a:r>
              <a:rPr lang="en-US" b="0" dirty="0"/>
              <a:t> then we’ll go over them as a group.</a:t>
            </a:r>
          </a:p>
        </p:txBody>
      </p:sp>
      <p:sp>
        <p:nvSpPr>
          <p:cNvPr id="4" name="Slide Number Placeholder 3"/>
          <p:cNvSpPr>
            <a:spLocks noGrp="1"/>
          </p:cNvSpPr>
          <p:nvPr>
            <p:ph type="sldNum" sz="quarter" idx="5"/>
          </p:nvPr>
        </p:nvSpPr>
        <p:spPr/>
        <p:txBody>
          <a:bodyPr/>
          <a:lstStyle/>
          <a:p>
            <a:fld id="{99346F72-50AF-5749-9015-FB8ED069B56F}" type="slidenum">
              <a:rPr lang="en-US" smtClean="0"/>
              <a:t>67</a:t>
            </a:fld>
            <a:endParaRPr lang="en-US"/>
          </a:p>
        </p:txBody>
      </p:sp>
    </p:spTree>
    <p:extLst>
      <p:ext uri="{BB962C8B-B14F-4D97-AF65-F5344CB8AC3E}">
        <p14:creationId xmlns:p14="http://schemas.microsoft.com/office/powerpoint/2010/main" val="33710261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endParaRPr lang="en-US" b="1" dirty="0"/>
          </a:p>
          <a:p>
            <a:r>
              <a:rPr lang="en-US" b="1" i="1" dirty="0"/>
              <a:t>(Ask participants to volunteer their answers, then click to reveal correct answer.)</a:t>
            </a:r>
          </a:p>
          <a:p>
            <a:endParaRPr lang="en-US" b="1" i="1" dirty="0"/>
          </a:p>
          <a:p>
            <a:r>
              <a:rPr lang="en-US" b="0" i="0" dirty="0"/>
              <a:t>All of these are standard parts of feedback </a:t>
            </a:r>
            <a:r>
              <a:rPr lang="en-US" b="0" i="1" dirty="0"/>
              <a:t>except</a:t>
            </a:r>
            <a:r>
              <a:rPr lang="en-US" b="0" i="0" dirty="0"/>
              <a:t> criticisms of the author. Never criticize the author in particular. Instead, focus your constructive feedback on the scientific content of the work itself.</a:t>
            </a:r>
          </a:p>
        </p:txBody>
      </p:sp>
      <p:sp>
        <p:nvSpPr>
          <p:cNvPr id="4" name="Slide Number Placeholder 3"/>
          <p:cNvSpPr>
            <a:spLocks noGrp="1"/>
          </p:cNvSpPr>
          <p:nvPr>
            <p:ph type="sldNum" sz="quarter" idx="5"/>
          </p:nvPr>
        </p:nvSpPr>
        <p:spPr/>
        <p:txBody>
          <a:bodyPr/>
          <a:lstStyle/>
          <a:p>
            <a:fld id="{99346F72-50AF-5749-9015-FB8ED069B56F}" type="slidenum">
              <a:rPr lang="en-US" smtClean="0"/>
              <a:t>68</a:t>
            </a:fld>
            <a:endParaRPr lang="en-US"/>
          </a:p>
        </p:txBody>
      </p:sp>
    </p:spTree>
    <p:extLst>
      <p:ext uri="{BB962C8B-B14F-4D97-AF65-F5344CB8AC3E}">
        <p14:creationId xmlns:p14="http://schemas.microsoft.com/office/powerpoint/2010/main" val="38184143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endParaRPr lang="en-US" b="1" dirty="0"/>
          </a:p>
          <a:p>
            <a:r>
              <a:rPr lang="en-US" b="1" i="1" dirty="0"/>
              <a:t>(Ask participants to volunteer their answers, then click to reveal correct answers.)</a:t>
            </a:r>
          </a:p>
          <a:p>
            <a:endParaRPr lang="en-US" b="1" i="1" dirty="0"/>
          </a:p>
          <a:p>
            <a:r>
              <a:rPr lang="en-US" b="0" i="0" dirty="0"/>
              <a:t>Closely reading a variety of scientific papers will make you a better writer </a:t>
            </a:r>
            <a:r>
              <a:rPr lang="en-US" b="0" i="1" dirty="0"/>
              <a:t>and</a:t>
            </a:r>
            <a:r>
              <a:rPr lang="en-US" b="0" i="0" dirty="0"/>
              <a:t> a better reviewer because you will have expanded your understanding of good writing as a whole. Being mindful of deadlines is essential for a good reviewer, as is asking for extensions if you need them. Reading review guidelines is necessary so you can provide the feedback requested by the author, and ignoring these guidelines is rude and shows poor professionalism. Joining a writing critique group will help you grow as a writer and a reviewer through experience and comparison to other reviewers. An eager reviewer is a good reviewer. The more papers you review, the more experience you’ll have! Remember to be specific with your feedback. General feedback is only useful to a certain point.</a:t>
            </a:r>
          </a:p>
        </p:txBody>
      </p:sp>
      <p:sp>
        <p:nvSpPr>
          <p:cNvPr id="4" name="Slide Number Placeholder 3"/>
          <p:cNvSpPr>
            <a:spLocks noGrp="1"/>
          </p:cNvSpPr>
          <p:nvPr>
            <p:ph type="sldNum" sz="quarter" idx="5"/>
          </p:nvPr>
        </p:nvSpPr>
        <p:spPr/>
        <p:txBody>
          <a:bodyPr/>
          <a:lstStyle/>
          <a:p>
            <a:fld id="{99346F72-50AF-5749-9015-FB8ED069B56F}" type="slidenum">
              <a:rPr lang="en-US" smtClean="0"/>
              <a:t>69</a:t>
            </a:fld>
            <a:endParaRPr lang="en-US"/>
          </a:p>
        </p:txBody>
      </p:sp>
    </p:spTree>
    <p:extLst>
      <p:ext uri="{BB962C8B-B14F-4D97-AF65-F5344CB8AC3E}">
        <p14:creationId xmlns:p14="http://schemas.microsoft.com/office/powerpoint/2010/main" val="10198480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Notes:</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b="0" i="0" dirty="0"/>
          </a:p>
          <a:p>
            <a:pPr marL="0" lvl="0" indent="0" algn="l" rtl="0">
              <a:spcBef>
                <a:spcPts val="0"/>
              </a:spcBef>
              <a:spcAft>
                <a:spcPts val="0"/>
              </a:spcAft>
              <a:buNone/>
            </a:pPr>
            <a:r>
              <a:rPr lang="en-US" b="0" i="0" dirty="0"/>
              <a:t>Congratulate your participants on finishing the first part of the training! If appropriate, break for the day. If not, give students an appropriate break before beginning Module 2.</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70</a:t>
            </a:fld>
            <a:endParaRPr lang="en-US"/>
          </a:p>
        </p:txBody>
      </p:sp>
    </p:spTree>
    <p:extLst>
      <p:ext uri="{BB962C8B-B14F-4D97-AF65-F5344CB8AC3E}">
        <p14:creationId xmlns:p14="http://schemas.microsoft.com/office/powerpoint/2010/main" val="16568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Facilitator’s Script:</a:t>
            </a:r>
            <a:br>
              <a:rPr lang="en-US" b="0" dirty="0"/>
            </a:br>
            <a:r>
              <a:rPr lang="en-US" b="0" dirty="0"/>
              <a:t>When writing, less is more. Here’s an example.  The original sentence, ”Researchers sterilized each and every plate to eliminate any and all contamination in the final outcome,” is too wordy.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(Click to reveal the first example)</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Simplifying doesn’t just mean cutting words out. Sometimes you may want to add, modify, or rearrange words.</a:t>
            </a:r>
            <a:r>
              <a:rPr lang="en-US" b="1" dirty="0"/>
              <a:t> </a:t>
            </a:r>
            <a:r>
              <a:rPr lang="en-US" b="0" dirty="0"/>
              <a:t>Eliminating unnecessary words leaves us with a simple, clear sentence.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(Click to reveal completed sentence)</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“Researchers sterilized all plates to eliminate contamination.”</a:t>
            </a:r>
          </a:p>
          <a:p>
            <a:endParaRPr lang="en-US" b="0" dirty="0"/>
          </a:p>
          <a:p>
            <a:r>
              <a:rPr lang="en-US" b="1" i="0" dirty="0"/>
              <a:t>Facilitator Notes:</a:t>
            </a:r>
          </a:p>
          <a:p>
            <a:r>
              <a:rPr lang="en-US" b="0" i="0" dirty="0"/>
              <a:t>Give participants five minutes to work on their sentence simplification, then move on to the next page.</a:t>
            </a:r>
          </a:p>
        </p:txBody>
      </p:sp>
      <p:sp>
        <p:nvSpPr>
          <p:cNvPr id="4" name="Slide Number Placeholder 3"/>
          <p:cNvSpPr>
            <a:spLocks noGrp="1"/>
          </p:cNvSpPr>
          <p:nvPr>
            <p:ph type="sldNum" sz="quarter" idx="5"/>
          </p:nvPr>
        </p:nvSpPr>
        <p:spPr/>
        <p:txBody>
          <a:bodyPr/>
          <a:lstStyle/>
          <a:p>
            <a:fld id="{99346F72-50AF-5749-9015-FB8ED069B56F}" type="slidenum">
              <a:rPr lang="en-US" smtClean="0"/>
              <a:t>9</a:t>
            </a:fld>
            <a:endParaRPr lang="en-US"/>
          </a:p>
        </p:txBody>
      </p:sp>
    </p:spTree>
    <p:extLst>
      <p:ext uri="{BB962C8B-B14F-4D97-AF65-F5344CB8AC3E}">
        <p14:creationId xmlns:p14="http://schemas.microsoft.com/office/powerpoint/2010/main" val="224248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Script:</a:t>
            </a:r>
            <a:br>
              <a:rPr lang="en-US" b="0" dirty="0"/>
            </a:br>
            <a:r>
              <a:rPr lang="en-US" b="0" dirty="0"/>
              <a:t>Another way to simplify your writing is to combine sentences when they communicate supporting ideas. Here’s an example.</a:t>
            </a:r>
          </a:p>
          <a:p>
            <a:endParaRPr lang="en-US" b="0" dirty="0"/>
          </a:p>
          <a:p>
            <a:r>
              <a:rPr lang="en-US" b="0" dirty="0"/>
              <a:t>The first two sentences read: “Researchers collected fifteen samples. They collected samples from every study participant.” We can easily combine those two sentences into one, like this. </a:t>
            </a:r>
          </a:p>
          <a:p>
            <a:endParaRPr lang="en-US" b="1" i="1" dirty="0"/>
          </a:p>
          <a:p>
            <a:r>
              <a:rPr lang="en-US" b="1" i="1" dirty="0"/>
              <a:t>(Click to reveal simplified sentence.) </a:t>
            </a:r>
          </a:p>
          <a:p>
            <a:endParaRPr lang="en-US" b="1" i="1" dirty="0"/>
          </a:p>
          <a:p>
            <a:r>
              <a:rPr lang="en-US" b="0" dirty="0"/>
              <a:t>All we must do is move the word fifteen, get rid of a few words, add the phrase “each of the,” and we’re done! </a:t>
            </a:r>
          </a:p>
          <a:p>
            <a:endParaRPr lang="en-US" b="0" dirty="0"/>
          </a:p>
          <a:p>
            <a:r>
              <a:rPr lang="en-US" b="1" i="1" dirty="0"/>
              <a:t>(Click to reveal completed sentence.)</a:t>
            </a:r>
          </a:p>
          <a:p>
            <a:r>
              <a:rPr lang="en-US" b="0" dirty="0"/>
              <a:t>“Researchers collected samples from each of the fifteen participants.” </a:t>
            </a:r>
            <a:endParaRPr lang="en-US" b="1" i="1" dirty="0"/>
          </a:p>
          <a:p>
            <a:endParaRPr lang="en-US" b="0" dirty="0"/>
          </a:p>
          <a:p>
            <a:r>
              <a:rPr lang="en-US" b="0" dirty="0"/>
              <a:t>What questions do you have about simplifying your writing? </a:t>
            </a:r>
          </a:p>
          <a:p>
            <a:r>
              <a:rPr lang="en-US" b="1" i="1" dirty="0"/>
              <a:t>(Solicit questions from participants and answer them to the best of your ability!)</a:t>
            </a:r>
          </a:p>
          <a:p>
            <a:endParaRPr lang="en-US" b="0" dirty="0"/>
          </a:p>
        </p:txBody>
      </p:sp>
      <p:sp>
        <p:nvSpPr>
          <p:cNvPr id="4" name="Slide Number Placeholder 3"/>
          <p:cNvSpPr>
            <a:spLocks noGrp="1"/>
          </p:cNvSpPr>
          <p:nvPr>
            <p:ph type="sldNum" sz="quarter" idx="5"/>
          </p:nvPr>
        </p:nvSpPr>
        <p:spPr/>
        <p:txBody>
          <a:bodyPr/>
          <a:lstStyle/>
          <a:p>
            <a:fld id="{99346F72-50AF-5749-9015-FB8ED069B56F}" type="slidenum">
              <a:rPr lang="en-US" smtClean="0"/>
              <a:t>10</a:t>
            </a:fld>
            <a:endParaRPr lang="en-US"/>
          </a:p>
        </p:txBody>
      </p:sp>
    </p:spTree>
    <p:extLst>
      <p:ext uri="{BB962C8B-B14F-4D97-AF65-F5344CB8AC3E}">
        <p14:creationId xmlns:p14="http://schemas.microsoft.com/office/powerpoint/2010/main" val="450774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Find this slide in your workbook and read over the four sentence fragments you see. Then, in the space provided, take a few moments to simplify and improve these fragments. We will then go over them as a group.</a:t>
            </a:r>
          </a:p>
          <a:p>
            <a:endParaRPr lang="en-US" b="0" dirty="0"/>
          </a:p>
          <a:p>
            <a:endParaRPr lang="en-US" b="0" dirty="0"/>
          </a:p>
          <a:p>
            <a:r>
              <a:rPr lang="en-US" b="1" i="0" dirty="0"/>
              <a:t>Facilitator Notes:</a:t>
            </a:r>
          </a:p>
          <a:p>
            <a:r>
              <a:rPr lang="en-US" b="0" i="0" dirty="0"/>
              <a:t>Give participants five minutes to work on their sentence simplification, then ask participants to share their simplified sentences with the class. Feel free to allow students to write on the board or type their simplified sentences into this PowerPoint. Our simplified suggestions above can be used as examples! Click to reveal each example in turn.</a:t>
            </a:r>
          </a:p>
        </p:txBody>
      </p:sp>
      <p:sp>
        <p:nvSpPr>
          <p:cNvPr id="4" name="Slide Number Placeholder 3"/>
          <p:cNvSpPr>
            <a:spLocks noGrp="1"/>
          </p:cNvSpPr>
          <p:nvPr>
            <p:ph type="sldNum" sz="quarter" idx="5"/>
          </p:nvPr>
        </p:nvSpPr>
        <p:spPr/>
        <p:txBody>
          <a:bodyPr/>
          <a:lstStyle/>
          <a:p>
            <a:fld id="{99346F72-50AF-5749-9015-FB8ED069B56F}" type="slidenum">
              <a:rPr lang="en-US" smtClean="0"/>
              <a:t>11</a:t>
            </a:fld>
            <a:endParaRPr lang="en-US"/>
          </a:p>
        </p:txBody>
      </p:sp>
    </p:spTree>
    <p:extLst>
      <p:ext uri="{BB962C8B-B14F-4D97-AF65-F5344CB8AC3E}">
        <p14:creationId xmlns:p14="http://schemas.microsoft.com/office/powerpoint/2010/main" val="2575654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96B17477-CB82-334F-B877-7CF3F925BF4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Logo&#10;&#10;Description automatically generated">
            <a:extLst>
              <a:ext uri="{FF2B5EF4-FFF2-40B4-BE49-F238E27FC236}">
                <a16:creationId xmlns:a16="http://schemas.microsoft.com/office/drawing/2014/main" id="{7D2948F4-EAD5-3341-B65A-236CF8826A00}"/>
              </a:ext>
            </a:extLst>
          </p:cNvPr>
          <p:cNvPicPr>
            <a:picLocks noChangeAspect="1"/>
          </p:cNvPicPr>
          <p:nvPr userDrawn="1"/>
        </p:nvPicPr>
        <p:blipFill>
          <a:blip r:embed="rId3"/>
          <a:stretch>
            <a:fillRect/>
          </a:stretch>
        </p:blipFill>
        <p:spPr>
          <a:xfrm>
            <a:off x="4932964" y="4240906"/>
            <a:ext cx="2326071" cy="971391"/>
          </a:xfrm>
          <a:prstGeom prst="rect">
            <a:avLst/>
          </a:prstGeom>
        </p:spPr>
      </p:pic>
    </p:spTree>
    <p:extLst>
      <p:ext uri="{BB962C8B-B14F-4D97-AF65-F5344CB8AC3E}">
        <p14:creationId xmlns:p14="http://schemas.microsoft.com/office/powerpoint/2010/main" val="247276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96B17477-CB82-334F-B877-7CF3F925BF4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4875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96B17477-CB82-334F-B877-7CF3F925BF4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87C4C882-ED74-C94D-A98D-65753EC4772F}"/>
              </a:ext>
            </a:extLst>
          </p:cNvPr>
          <p:cNvPicPr>
            <a:picLocks noChangeAspect="1"/>
          </p:cNvPicPr>
          <p:nvPr userDrawn="1"/>
        </p:nvPicPr>
        <p:blipFill>
          <a:blip r:embed="rId3"/>
          <a:stretch>
            <a:fillRect/>
          </a:stretch>
        </p:blipFill>
        <p:spPr>
          <a:xfrm>
            <a:off x="1562083" y="2301861"/>
            <a:ext cx="1621692" cy="107690"/>
          </a:xfrm>
          <a:prstGeom prst="rect">
            <a:avLst/>
          </a:prstGeom>
        </p:spPr>
      </p:pic>
    </p:spTree>
    <p:extLst>
      <p:ext uri="{BB962C8B-B14F-4D97-AF65-F5344CB8AC3E}">
        <p14:creationId xmlns:p14="http://schemas.microsoft.com/office/powerpoint/2010/main" val="71111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88979DBA-2267-C248-B8AA-7C2848418196}"/>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7" name="Slide Number Placeholder 16">
            <a:extLst>
              <a:ext uri="{FF2B5EF4-FFF2-40B4-BE49-F238E27FC236}">
                <a16:creationId xmlns:a16="http://schemas.microsoft.com/office/drawing/2014/main" id="{83C65C03-F7B8-2E4E-BD34-4600468E774D}"/>
              </a:ext>
            </a:extLst>
          </p:cNvPr>
          <p:cNvSpPr>
            <a:spLocks noGrp="1"/>
          </p:cNvSpPr>
          <p:nvPr>
            <p:ph type="sldNum" sz="quarter" idx="11"/>
          </p:nvPr>
        </p:nvSpPr>
        <p:spPr>
          <a:xfrm>
            <a:off x="10739336" y="418802"/>
            <a:ext cx="1091119" cy="365125"/>
          </a:xfrm>
        </p:spPr>
        <p:txBody>
          <a:bodyPr/>
          <a:lstStyle>
            <a:lvl1pPr>
              <a:defRPr b="1" i="1">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Slide </a:t>
            </a:r>
            <a:fld id="{D68028E8-FA4C-4542-87ED-7A63BE53FA53}" type="slidenum">
              <a:rPr lang="en-US" smtClean="0"/>
              <a:pPr/>
              <a:t>‹#›</a:t>
            </a:fld>
            <a:r>
              <a:rPr lang="en-US"/>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52835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rtiary BG - No line">
    <p:spTree>
      <p:nvGrpSpPr>
        <p:cNvPr id="1" name=""/>
        <p:cNvGrpSpPr/>
        <p:nvPr/>
      </p:nvGrpSpPr>
      <p:grpSpPr>
        <a:xfrm>
          <a:off x="0" y="0"/>
          <a:ext cx="0" cy="0"/>
          <a:chOff x="0" y="0"/>
          <a:chExt cx="0" cy="0"/>
        </a:xfrm>
      </p:grpSpPr>
      <p:pic>
        <p:nvPicPr>
          <p:cNvPr id="3" name="Picture 2" descr="A picture containing rectangle&#10;&#10;Description automatically generated">
            <a:extLst>
              <a:ext uri="{FF2B5EF4-FFF2-40B4-BE49-F238E27FC236}">
                <a16:creationId xmlns:a16="http://schemas.microsoft.com/office/drawing/2014/main" id="{067F1D69-B22D-4E41-8987-730F1C0B02F2}"/>
              </a:ext>
            </a:extLst>
          </p:cNvPr>
          <p:cNvPicPr>
            <a:picLocks noChangeAspect="1"/>
          </p:cNvPicPr>
          <p:nvPr userDrawn="1"/>
        </p:nvPicPr>
        <p:blipFill>
          <a:blip r:embed="rId2"/>
          <a:stretch>
            <a:fillRect/>
          </a:stretch>
        </p:blipFill>
        <p:spPr>
          <a:xfrm>
            <a:off x="0" y="0"/>
            <a:ext cx="12187066" cy="6858000"/>
          </a:xfrm>
          <a:prstGeom prst="rect">
            <a:avLst/>
          </a:prstGeom>
        </p:spPr>
      </p:pic>
      <p:sp>
        <p:nvSpPr>
          <p:cNvPr id="4" name="Slide Number Placeholder 16">
            <a:extLst>
              <a:ext uri="{FF2B5EF4-FFF2-40B4-BE49-F238E27FC236}">
                <a16:creationId xmlns:a16="http://schemas.microsoft.com/office/drawing/2014/main" id="{5394A139-0336-D242-8F3F-50DFDF59E85C}"/>
              </a:ext>
            </a:extLst>
          </p:cNvPr>
          <p:cNvSpPr>
            <a:spLocks noGrp="1"/>
          </p:cNvSpPr>
          <p:nvPr>
            <p:ph type="sldNum" sz="quarter" idx="11"/>
          </p:nvPr>
        </p:nvSpPr>
        <p:spPr>
          <a:xfrm>
            <a:off x="10739336" y="418802"/>
            <a:ext cx="1091119" cy="365125"/>
          </a:xfrm>
        </p:spPr>
        <p:txBody>
          <a:bodyPr/>
          <a:lstStyle>
            <a:lvl1pPr>
              <a:defRPr b="1" i="1">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Slide </a:t>
            </a:r>
            <a:fld id="{D68028E8-FA4C-4542-87ED-7A63BE53FA53}" type="slidenum">
              <a:rPr lang="en-US" smtClean="0"/>
              <a:pPr/>
              <a:t>‹#›</a:t>
            </a:fld>
            <a:r>
              <a:rPr lang="en-US"/>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23492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0A0EB9-5841-C844-8C0D-FD0D20A777D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E6829E-661C-A24E-BD85-5802FD1F7F81}"/>
              </a:ext>
            </a:extLst>
          </p:cNvPr>
          <p:cNvSpPr>
            <a:spLocks noGrp="1"/>
          </p:cNvSpPr>
          <p:nvPr>
            <p:ph type="sldNum" sz="quarter" idx="11"/>
          </p:nvPr>
        </p:nvSpPr>
        <p:spPr/>
        <p:txBody>
          <a:bodyPr/>
          <a:lstStyle/>
          <a:p>
            <a:fld id="{D68028E8-FA4C-4542-87ED-7A63BE53FA53}" type="slidenum">
              <a:rPr lang="en-US" smtClean="0"/>
              <a:t>‹#›</a:t>
            </a:fld>
            <a:endParaRPr lang="en-US"/>
          </a:p>
        </p:txBody>
      </p:sp>
    </p:spTree>
    <p:extLst>
      <p:ext uri="{BB962C8B-B14F-4D97-AF65-F5344CB8AC3E}">
        <p14:creationId xmlns:p14="http://schemas.microsoft.com/office/powerpoint/2010/main" val="8591914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5F8E67B3-6676-DF42-B4E3-900F2E83D33D}"/>
              </a:ext>
            </a:extLst>
          </p:cNvPr>
          <p:cNvSpPr>
            <a:spLocks noGrp="1"/>
          </p:cNvSpPr>
          <p:nvPr>
            <p:ph type="sldNum" sz="quarter" idx="4"/>
          </p:nvPr>
        </p:nvSpPr>
        <p:spPr>
          <a:xfrm>
            <a:off x="10875523" y="325201"/>
            <a:ext cx="954932" cy="365125"/>
          </a:xfrm>
          <a:prstGeom prst="rect">
            <a:avLst/>
          </a:prstGeom>
        </p:spPr>
        <p:txBody>
          <a:bodyPr vert="horz" lIns="91440" tIns="45720" rIns="91440" bIns="45720" rtlCol="0" anchor="ctr"/>
          <a:lstStyle>
            <a:lvl1pPr algn="r">
              <a:defRPr sz="1200" b="1" i="1">
                <a:solidFill>
                  <a:schemeClr val="bg1"/>
                </a:solidFill>
                <a:latin typeface="Roboto Condensed" panose="02000000000000000000" pitchFamily="2" charset="0"/>
                <a:ea typeface="Roboto Condensed" panose="02000000000000000000" pitchFamily="2" charset="0"/>
              </a:defRPr>
            </a:lvl1pPr>
          </a:lstStyle>
          <a:p>
            <a:r>
              <a:rPr lang="en-US"/>
              <a:t>Slide </a:t>
            </a:r>
            <a:fld id="{D68028E8-FA4C-4542-87ED-7A63BE53FA53}" type="slidenum">
              <a:rPr lang="en-US" smtClean="0"/>
              <a:pPr/>
              <a:t>‹#›</a:t>
            </a:fld>
            <a:endParaRPr lang="en-US" dirty="0"/>
          </a:p>
        </p:txBody>
      </p:sp>
    </p:spTree>
    <p:extLst>
      <p:ext uri="{BB962C8B-B14F-4D97-AF65-F5344CB8AC3E}">
        <p14:creationId xmlns:p14="http://schemas.microsoft.com/office/powerpoint/2010/main" val="17751143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6" r:id="rId4"/>
    <p:sldLayoutId id="2147483661" r:id="rId5"/>
    <p:sldLayoutId id="2147483662"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2FDE3A-AFE1-A541-BBE3-A952C76B7939}"/>
              </a:ext>
            </a:extLst>
          </p:cNvPr>
          <p:cNvSpPr txBox="1">
            <a:spLocks/>
          </p:cNvSpPr>
          <p:nvPr/>
        </p:nvSpPr>
        <p:spPr>
          <a:xfrm>
            <a:off x="838200" y="1819275"/>
            <a:ext cx="10511118" cy="1254125"/>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SCIENTIFIC WRITING </a:t>
            </a:r>
          </a:p>
        </p:txBody>
      </p:sp>
      <p:sp>
        <p:nvSpPr>
          <p:cNvPr id="5" name="Subtitle 2">
            <a:extLst>
              <a:ext uri="{FF2B5EF4-FFF2-40B4-BE49-F238E27FC236}">
                <a16:creationId xmlns:a16="http://schemas.microsoft.com/office/drawing/2014/main" id="{6D32F197-FBC3-914F-8343-C718F9AC092A}"/>
              </a:ext>
            </a:extLst>
          </p:cNvPr>
          <p:cNvSpPr txBox="1">
            <a:spLocks/>
          </p:cNvSpPr>
          <p:nvPr/>
        </p:nvSpPr>
        <p:spPr>
          <a:xfrm>
            <a:off x="4544130" y="3082588"/>
            <a:ext cx="2955925" cy="711200"/>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The Basics</a:t>
            </a:r>
          </a:p>
        </p:txBody>
      </p:sp>
    </p:spTree>
    <p:extLst>
      <p:ext uri="{BB962C8B-B14F-4D97-AF65-F5344CB8AC3E}">
        <p14:creationId xmlns:p14="http://schemas.microsoft.com/office/powerpoint/2010/main" val="2681826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399BC7-A9A6-9243-8620-F048D0F0874A}"/>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Black" panose="02000000000000000000" pitchFamily="2" charset="0"/>
                <a:cs typeface="Arial" panose="020B0604020202020204" pitchFamily="34" charset="0"/>
              </a:rPr>
              <a:t>Basic Rules of Scientific Writing</a:t>
            </a:r>
            <a:endParaRPr lang="en-US" sz="2800" b="1" dirty="0">
              <a:latin typeface="Arial" panose="020B0604020202020204" pitchFamily="34" charset="0"/>
              <a:ea typeface="Roboto Black" panose="02000000000000000000" pitchFamily="2" charset="0"/>
              <a:cs typeface="Arial" panose="020B0604020202020204" pitchFamily="34" charset="0"/>
            </a:endParaRPr>
          </a:p>
        </p:txBody>
      </p:sp>
      <p:sp>
        <p:nvSpPr>
          <p:cNvPr id="4" name="Slide Number Placeholder 3">
            <a:extLst>
              <a:ext uri="{FF2B5EF4-FFF2-40B4-BE49-F238E27FC236}">
                <a16:creationId xmlns:a16="http://schemas.microsoft.com/office/drawing/2014/main" id="{937C019A-7766-4A45-A6C7-95DDE244EE32}"/>
              </a:ext>
            </a:extLst>
          </p:cNvPr>
          <p:cNvSpPr>
            <a:spLocks noGrp="1"/>
          </p:cNvSpPr>
          <p:nvPr>
            <p:ph type="sldNum" sz="quarter" idx="11"/>
          </p:nvPr>
        </p:nvSpPr>
        <p:spPr/>
        <p:txBody>
          <a:bodyPr/>
          <a:lstStyle/>
          <a:p>
            <a:r>
              <a:rPr lang="en-US" dirty="0"/>
              <a:t>Slide </a:t>
            </a:r>
            <a:fld id="{D68028E8-FA4C-4542-87ED-7A63BE53FA53}" type="slidenum">
              <a:rPr lang="en-US" smtClean="0"/>
              <a:pPr/>
              <a:t>10</a:t>
            </a:fld>
            <a:r>
              <a:rPr lang="en-US" dirty="0"/>
              <a:t> of 71</a:t>
            </a:r>
            <a:endParaRPr lang="en-US" dirty="0">
              <a:latin typeface="Arial Narrow" panose="020B0604020202020204" pitchFamily="34" charset="0"/>
              <a:cs typeface="Arial Narrow" panose="020B0604020202020204" pitchFamily="34" charset="0"/>
            </a:endParaRPr>
          </a:p>
        </p:txBody>
      </p:sp>
      <p:sp>
        <p:nvSpPr>
          <p:cNvPr id="6" name="TextBox 5">
            <a:extLst>
              <a:ext uri="{FF2B5EF4-FFF2-40B4-BE49-F238E27FC236}">
                <a16:creationId xmlns:a16="http://schemas.microsoft.com/office/drawing/2014/main" id="{0D95EC3A-D11F-A843-836D-C015F50B4A72}"/>
              </a:ext>
            </a:extLst>
          </p:cNvPr>
          <p:cNvSpPr txBox="1"/>
          <p:nvPr/>
        </p:nvSpPr>
        <p:spPr>
          <a:xfrm>
            <a:off x="849314" y="2823560"/>
            <a:ext cx="4238501" cy="1569660"/>
          </a:xfrm>
          <a:prstGeom prst="rect">
            <a:avLst/>
          </a:prstGeom>
          <a:noFill/>
        </p:spPr>
        <p:txBody>
          <a:bodyPr wrap="square" rtlCol="0">
            <a:spAutoFit/>
          </a:bodyPr>
          <a:lstStyle/>
          <a:p>
            <a:r>
              <a:rPr lang="en-US" sz="2400" dirty="0"/>
              <a:t>Researchers collected fifteen samples. They collected samples from every study participant.</a:t>
            </a:r>
          </a:p>
        </p:txBody>
      </p:sp>
      <p:sp>
        <p:nvSpPr>
          <p:cNvPr id="7" name="TextBox 6">
            <a:extLst>
              <a:ext uri="{FF2B5EF4-FFF2-40B4-BE49-F238E27FC236}">
                <a16:creationId xmlns:a16="http://schemas.microsoft.com/office/drawing/2014/main" id="{5668F605-0D76-DD42-A1C1-DFA4ECA307AF}"/>
              </a:ext>
            </a:extLst>
          </p:cNvPr>
          <p:cNvSpPr txBox="1"/>
          <p:nvPr/>
        </p:nvSpPr>
        <p:spPr>
          <a:xfrm>
            <a:off x="849313" y="1090246"/>
            <a:ext cx="5246687" cy="369332"/>
          </a:xfrm>
          <a:prstGeom prst="rect">
            <a:avLst/>
          </a:prstGeom>
          <a:noFill/>
        </p:spPr>
        <p:txBody>
          <a:bodyPr wrap="square" rtlCol="0">
            <a:spAutoFit/>
          </a:bodyPr>
          <a:lstStyle/>
          <a:p>
            <a:r>
              <a:rPr lang="en-US" dirty="0"/>
              <a:t>Keep it simple by eliminating unnecessary words!</a:t>
            </a:r>
          </a:p>
        </p:txBody>
      </p:sp>
      <p:sp>
        <p:nvSpPr>
          <p:cNvPr id="8" name="TextBox 7">
            <a:extLst>
              <a:ext uri="{FF2B5EF4-FFF2-40B4-BE49-F238E27FC236}">
                <a16:creationId xmlns:a16="http://schemas.microsoft.com/office/drawing/2014/main" id="{E4FFBA22-DD50-B748-A445-D51FA8018575}"/>
              </a:ext>
            </a:extLst>
          </p:cNvPr>
          <p:cNvSpPr txBox="1"/>
          <p:nvPr/>
        </p:nvSpPr>
        <p:spPr>
          <a:xfrm>
            <a:off x="6330463" y="1821407"/>
            <a:ext cx="4238501" cy="1446550"/>
          </a:xfrm>
          <a:prstGeom prst="rect">
            <a:avLst/>
          </a:prstGeom>
          <a:noFill/>
        </p:spPr>
        <p:txBody>
          <a:bodyPr wrap="square" rtlCol="0">
            <a:spAutoFit/>
          </a:bodyPr>
          <a:lstStyle/>
          <a:p>
            <a:r>
              <a:rPr lang="en-US" sz="2200" dirty="0"/>
              <a:t>Researchers collected </a:t>
            </a:r>
            <a:r>
              <a:rPr lang="en-US" sz="2200" i="1" strike="sngStrike" dirty="0">
                <a:solidFill>
                  <a:srgbClr val="FF0000"/>
                </a:solidFill>
              </a:rPr>
              <a:t>fifteen</a:t>
            </a:r>
            <a:r>
              <a:rPr lang="en-US" sz="2200" dirty="0"/>
              <a:t> samples</a:t>
            </a:r>
            <a:r>
              <a:rPr lang="en-US" sz="2200" strike="sngStrike" dirty="0">
                <a:solidFill>
                  <a:srgbClr val="FF0000"/>
                </a:solidFill>
              </a:rPr>
              <a:t>.</a:t>
            </a:r>
            <a:r>
              <a:rPr lang="en-US" sz="2200" i="1" strike="sngStrike" dirty="0">
                <a:solidFill>
                  <a:srgbClr val="FF0000"/>
                </a:solidFill>
              </a:rPr>
              <a:t> They collected samples</a:t>
            </a:r>
            <a:r>
              <a:rPr lang="en-US" sz="2200" dirty="0"/>
              <a:t> from </a:t>
            </a:r>
            <a:r>
              <a:rPr lang="en-US" sz="2200" i="1" strike="sngStrike" dirty="0">
                <a:solidFill>
                  <a:srgbClr val="FF0000"/>
                </a:solidFill>
              </a:rPr>
              <a:t>every study</a:t>
            </a:r>
            <a:r>
              <a:rPr lang="en-US" sz="2200" dirty="0"/>
              <a:t> </a:t>
            </a:r>
            <a:r>
              <a:rPr lang="en-US" sz="2200" b="1" dirty="0">
                <a:solidFill>
                  <a:srgbClr val="039D0D"/>
                </a:solidFill>
              </a:rPr>
              <a:t>each of the fifteen</a:t>
            </a:r>
            <a:r>
              <a:rPr lang="en-US" sz="2200" dirty="0">
                <a:solidFill>
                  <a:srgbClr val="00B050"/>
                </a:solidFill>
              </a:rPr>
              <a:t> </a:t>
            </a:r>
            <a:r>
              <a:rPr lang="en-US" sz="2200" dirty="0"/>
              <a:t>participant</a:t>
            </a:r>
            <a:r>
              <a:rPr lang="en-US" sz="2200" b="1" dirty="0">
                <a:solidFill>
                  <a:srgbClr val="039D0D"/>
                </a:solidFill>
              </a:rPr>
              <a:t>s</a:t>
            </a:r>
            <a:r>
              <a:rPr lang="en-US" sz="2200" dirty="0"/>
              <a:t>.</a:t>
            </a:r>
          </a:p>
        </p:txBody>
      </p:sp>
      <p:sp>
        <p:nvSpPr>
          <p:cNvPr id="9" name="TextBox 8">
            <a:extLst>
              <a:ext uri="{FF2B5EF4-FFF2-40B4-BE49-F238E27FC236}">
                <a16:creationId xmlns:a16="http://schemas.microsoft.com/office/drawing/2014/main" id="{8AE42F8B-A601-9743-88DD-A373D7B4E2BE}"/>
              </a:ext>
            </a:extLst>
          </p:cNvPr>
          <p:cNvSpPr txBox="1"/>
          <p:nvPr/>
        </p:nvSpPr>
        <p:spPr>
          <a:xfrm>
            <a:off x="6330463" y="4797698"/>
            <a:ext cx="4238501" cy="1107996"/>
          </a:xfrm>
          <a:prstGeom prst="rect">
            <a:avLst/>
          </a:prstGeom>
          <a:noFill/>
          <a:ln w="28575">
            <a:solidFill>
              <a:srgbClr val="00B050"/>
            </a:solidFill>
          </a:ln>
        </p:spPr>
        <p:txBody>
          <a:bodyPr wrap="square" rtlCol="0">
            <a:spAutoFit/>
          </a:bodyPr>
          <a:lstStyle/>
          <a:p>
            <a:pPr marL="11113" lvl="1"/>
            <a:r>
              <a:rPr lang="en-US" sz="2200" dirty="0"/>
              <a:t>Researchers collected samples from each of the fifteen participants.</a:t>
            </a:r>
          </a:p>
        </p:txBody>
      </p:sp>
      <p:sp>
        <p:nvSpPr>
          <p:cNvPr id="10" name="Down Arrow 9">
            <a:extLst>
              <a:ext uri="{FF2B5EF4-FFF2-40B4-BE49-F238E27FC236}">
                <a16:creationId xmlns:a16="http://schemas.microsoft.com/office/drawing/2014/main" id="{D24848DF-A670-4E40-87C7-5E51261919FC}"/>
              </a:ext>
            </a:extLst>
          </p:cNvPr>
          <p:cNvSpPr/>
          <p:nvPr/>
        </p:nvSpPr>
        <p:spPr>
          <a:xfrm>
            <a:off x="8191805" y="3521483"/>
            <a:ext cx="515816" cy="1022689"/>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19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9" presetClass="emph" presetSubtype="0" grpId="0" nodeType="withEffect">
                                  <p:stCondLst>
                                    <p:cond delay="0"/>
                                  </p:stCondLst>
                                  <p:childTnLst>
                                    <p:set>
                                      <p:cBhvr>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399BC7-A9A6-9243-8620-F048D0F0874A}"/>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ea typeface="Roboto Black" panose="02000000000000000000" pitchFamily="2" charset="0"/>
                <a:cs typeface="+mn-cs"/>
              </a:rPr>
              <a:t>Basic Rules of Scientific Writing</a:t>
            </a:r>
            <a:endParaRPr lang="en-US" sz="2800" b="1" dirty="0">
              <a:ea typeface="Roboto Black" panose="02000000000000000000" pitchFamily="2" charset="0"/>
            </a:endParaRPr>
          </a:p>
        </p:txBody>
      </p:sp>
      <p:sp>
        <p:nvSpPr>
          <p:cNvPr id="4" name="Slide Number Placeholder 3">
            <a:extLst>
              <a:ext uri="{FF2B5EF4-FFF2-40B4-BE49-F238E27FC236}">
                <a16:creationId xmlns:a16="http://schemas.microsoft.com/office/drawing/2014/main" id="{F4E84C38-340B-974B-9DA5-3F1BFCE3B3AA}"/>
              </a:ext>
            </a:extLst>
          </p:cNvPr>
          <p:cNvSpPr>
            <a:spLocks noGrp="1"/>
          </p:cNvSpPr>
          <p:nvPr>
            <p:ph type="sldNum" sz="quarter" idx="11"/>
          </p:nvPr>
        </p:nvSpPr>
        <p:spPr/>
        <p:txBody>
          <a:bodyPr/>
          <a:lstStyle/>
          <a:p>
            <a:r>
              <a:rPr lang="en-US" dirty="0"/>
              <a:t>Slide </a:t>
            </a:r>
            <a:fld id="{D68028E8-FA4C-4542-87ED-7A63BE53FA53}" type="slidenum">
              <a:rPr lang="en-US" smtClean="0"/>
              <a:pPr/>
              <a:t>11</a:t>
            </a:fld>
            <a:r>
              <a:rPr lang="en-US" dirty="0"/>
              <a:t> of 71</a:t>
            </a:r>
            <a:endParaRPr lang="en-US" dirty="0">
              <a:latin typeface="Arial Narrow" panose="020B0604020202020204" pitchFamily="34" charset="0"/>
              <a:cs typeface="Arial Narrow" panose="020B0604020202020204" pitchFamily="34" charset="0"/>
            </a:endParaRPr>
          </a:p>
        </p:txBody>
      </p:sp>
      <p:sp>
        <p:nvSpPr>
          <p:cNvPr id="6" name="Text Placeholder 4">
            <a:extLst>
              <a:ext uri="{FF2B5EF4-FFF2-40B4-BE49-F238E27FC236}">
                <a16:creationId xmlns:a16="http://schemas.microsoft.com/office/drawing/2014/main" id="{5CBB83CF-DDED-A746-AA9C-FD96F243C865}"/>
              </a:ext>
            </a:extLst>
          </p:cNvPr>
          <p:cNvSpPr txBox="1">
            <a:spLocks/>
          </p:cNvSpPr>
          <p:nvPr/>
        </p:nvSpPr>
        <p:spPr>
          <a:xfrm>
            <a:off x="839788" y="1106732"/>
            <a:ext cx="10512424" cy="823912"/>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Keep it simple by eliminating unnecessary words!</a:t>
            </a:r>
          </a:p>
          <a:p>
            <a:pPr marL="0" indent="0" algn="ctr">
              <a:buNone/>
            </a:pPr>
            <a:r>
              <a:rPr lang="en-US" sz="2600" i="1" dirty="0"/>
              <a:t>Each of the following sentence fragments can be simplified by removing unnecessary words.</a:t>
            </a:r>
          </a:p>
        </p:txBody>
      </p:sp>
      <p:sp>
        <p:nvSpPr>
          <p:cNvPr id="7" name="Content Placeholder 2">
            <a:extLst>
              <a:ext uri="{FF2B5EF4-FFF2-40B4-BE49-F238E27FC236}">
                <a16:creationId xmlns:a16="http://schemas.microsoft.com/office/drawing/2014/main" id="{6CD8245D-3432-6442-A2E9-9E97A13105AB}"/>
              </a:ext>
            </a:extLst>
          </p:cNvPr>
          <p:cNvSpPr txBox="1">
            <a:spLocks/>
          </p:cNvSpPr>
          <p:nvPr/>
        </p:nvSpPr>
        <p:spPr>
          <a:xfrm>
            <a:off x="839788" y="2066680"/>
            <a:ext cx="5157787"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000" dirty="0"/>
              <a:t>The results from this study suggest…</a:t>
            </a:r>
          </a:p>
          <a:p>
            <a:pPr marL="514350" indent="-514350">
              <a:buFont typeface="+mj-lt"/>
              <a:buAutoNum type="arabicPeriod"/>
            </a:pPr>
            <a:r>
              <a:rPr lang="en-US" sz="2000" dirty="0"/>
              <a:t>There were 215 persons in the village.</a:t>
            </a:r>
          </a:p>
          <a:p>
            <a:pPr marL="514350" indent="-514350">
              <a:buFont typeface="+mj-lt"/>
              <a:buAutoNum type="arabicPeriod"/>
            </a:pPr>
            <a:r>
              <a:rPr lang="en-US" sz="2000" dirty="0"/>
              <a:t>It is clear that unsanitary conditions caused the outbreak.</a:t>
            </a:r>
          </a:p>
          <a:p>
            <a:pPr marL="514350" indent="-514350">
              <a:buFont typeface="+mj-lt"/>
              <a:buAutoNum type="arabicPeriod"/>
            </a:pPr>
            <a:r>
              <a:rPr lang="en-US" sz="2000" dirty="0"/>
              <a:t>We identified a total of 15 cases.</a:t>
            </a:r>
          </a:p>
          <a:p>
            <a:pPr marL="514350" indent="-514350">
              <a:buFont typeface="+mj-lt"/>
              <a:buAutoNum type="arabicPeriod"/>
            </a:pPr>
            <a:r>
              <a:rPr lang="en-US" sz="2000" dirty="0"/>
              <a:t>Quality and integrity of the program relies heavily on local trainers. Because of this, it is critical that they are competent and well-qualified.</a:t>
            </a:r>
          </a:p>
        </p:txBody>
      </p:sp>
      <p:sp>
        <p:nvSpPr>
          <p:cNvPr id="8" name="Content Placeholder 6">
            <a:extLst>
              <a:ext uri="{FF2B5EF4-FFF2-40B4-BE49-F238E27FC236}">
                <a16:creationId xmlns:a16="http://schemas.microsoft.com/office/drawing/2014/main" id="{1CBE81AC-B4BB-4E4A-8653-2B2856CADAA0}"/>
              </a:ext>
            </a:extLst>
          </p:cNvPr>
          <p:cNvSpPr txBox="1">
            <a:spLocks/>
          </p:cNvSpPr>
          <p:nvPr/>
        </p:nvSpPr>
        <p:spPr>
          <a:xfrm>
            <a:off x="6172200" y="2066680"/>
            <a:ext cx="4870938" cy="2974243"/>
          </a:xfrm>
          <a:prstGeom prst="rect">
            <a:avLst/>
          </a:prstGeom>
          <a:ln w="38100">
            <a:solidFill>
              <a:schemeClr val="accent6"/>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Clr>
                <a:srgbClr val="7030A0"/>
              </a:buClr>
              <a:buFont typeface="+mj-lt"/>
              <a:buAutoNum type="arabicPeriod"/>
            </a:pPr>
            <a:r>
              <a:rPr lang="en-US" sz="2000" dirty="0"/>
              <a:t>Results from this study suggest…</a:t>
            </a:r>
          </a:p>
          <a:p>
            <a:pPr marL="514350" indent="-514350">
              <a:buClr>
                <a:srgbClr val="7030A0"/>
              </a:buClr>
              <a:buFont typeface="+mj-lt"/>
              <a:buAutoNum type="arabicPeriod"/>
            </a:pPr>
            <a:r>
              <a:rPr lang="en-US" sz="2000" dirty="0"/>
              <a:t>The village (population 215)…</a:t>
            </a:r>
          </a:p>
          <a:p>
            <a:pPr marL="514350" indent="-514350">
              <a:buClr>
                <a:srgbClr val="7030A0"/>
              </a:buClr>
              <a:buFont typeface="+mj-lt"/>
              <a:buAutoNum type="arabicPeriod"/>
            </a:pPr>
            <a:r>
              <a:rPr lang="en-US" sz="2000" dirty="0"/>
              <a:t>Unsanitary conditions caused the outbreak.</a:t>
            </a:r>
          </a:p>
          <a:p>
            <a:pPr marL="514350" indent="-514350">
              <a:buClr>
                <a:srgbClr val="7030A0"/>
              </a:buClr>
              <a:buFont typeface="+mj-lt"/>
              <a:buAutoNum type="arabicPeriod"/>
            </a:pPr>
            <a:r>
              <a:rPr lang="en-US" sz="2000" dirty="0"/>
              <a:t>We identified 15 cases.</a:t>
            </a:r>
          </a:p>
          <a:p>
            <a:pPr marL="514350" indent="-514350">
              <a:buClr>
                <a:srgbClr val="7030A0"/>
              </a:buClr>
              <a:buFont typeface="+mj-lt"/>
              <a:buAutoNum type="arabicPeriod"/>
            </a:pPr>
            <a:r>
              <a:rPr lang="en-US" sz="2000" dirty="0"/>
              <a:t>Hiring competent and well-qualified trainers is critical to maintaining the quality and integrity of the program.</a:t>
            </a:r>
          </a:p>
        </p:txBody>
      </p:sp>
    </p:spTree>
    <p:extLst>
      <p:ext uri="{BB962C8B-B14F-4D97-AF65-F5344CB8AC3E}">
        <p14:creationId xmlns:p14="http://schemas.microsoft.com/office/powerpoint/2010/main" val="309651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399BC7-A9A6-9243-8620-F048D0F0874A}"/>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ea typeface="Roboto Black" panose="02000000000000000000" pitchFamily="2" charset="0"/>
                <a:cs typeface="+mn-cs"/>
              </a:rPr>
              <a:t>Basic Rules of Scientific Writing</a:t>
            </a:r>
            <a:endParaRPr lang="en-US" sz="2800" b="1" dirty="0">
              <a:ea typeface="Roboto Black" panose="02000000000000000000" pitchFamily="2" charset="0"/>
            </a:endParaRPr>
          </a:p>
        </p:txBody>
      </p:sp>
      <p:sp>
        <p:nvSpPr>
          <p:cNvPr id="6" name="Text Placeholder 3">
            <a:extLst>
              <a:ext uri="{FF2B5EF4-FFF2-40B4-BE49-F238E27FC236}">
                <a16:creationId xmlns:a16="http://schemas.microsoft.com/office/drawing/2014/main" id="{91C5ACA6-EF6B-2943-BC47-0D84EB1FDB5D}"/>
              </a:ext>
            </a:extLst>
          </p:cNvPr>
          <p:cNvSpPr txBox="1">
            <a:spLocks/>
          </p:cNvSpPr>
          <p:nvPr/>
        </p:nvSpPr>
        <p:spPr>
          <a:xfrm>
            <a:off x="1803057" y="1246781"/>
            <a:ext cx="8585886" cy="8140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200" b="1" dirty="0">
                <a:latin typeface="+mj-lt"/>
                <a:ea typeface="Roboto Medium" panose="02000000000000000000" pitchFamily="2" charset="0"/>
              </a:rPr>
              <a:t>Developing your writing style means making choices about numbering and grammar.</a:t>
            </a:r>
          </a:p>
        </p:txBody>
      </p:sp>
      <p:sp>
        <p:nvSpPr>
          <p:cNvPr id="7" name="Text Placeholder 3">
            <a:extLst>
              <a:ext uri="{FF2B5EF4-FFF2-40B4-BE49-F238E27FC236}">
                <a16:creationId xmlns:a16="http://schemas.microsoft.com/office/drawing/2014/main" id="{87ECECAF-885C-614B-A2F4-096A852DDFD4}"/>
              </a:ext>
            </a:extLst>
          </p:cNvPr>
          <p:cNvSpPr txBox="1">
            <a:spLocks/>
          </p:cNvSpPr>
          <p:nvPr/>
        </p:nvSpPr>
        <p:spPr>
          <a:xfrm>
            <a:off x="3821893" y="6030389"/>
            <a:ext cx="4597743" cy="37727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000" dirty="0">
                <a:latin typeface="+mj-lt"/>
                <a:ea typeface="Roboto" panose="02000000000000000000" pitchFamily="2" charset="0"/>
              </a:rPr>
              <a:t>Always follow the journal’s style guide!</a:t>
            </a:r>
          </a:p>
        </p:txBody>
      </p:sp>
      <p:sp>
        <p:nvSpPr>
          <p:cNvPr id="3" name="Rectangle 2">
            <a:extLst>
              <a:ext uri="{FF2B5EF4-FFF2-40B4-BE49-F238E27FC236}">
                <a16:creationId xmlns:a16="http://schemas.microsoft.com/office/drawing/2014/main" id="{7A74E021-0BF4-4E4E-A90D-2EAFE59E2941}"/>
              </a:ext>
            </a:extLst>
          </p:cNvPr>
          <p:cNvSpPr/>
          <p:nvPr/>
        </p:nvSpPr>
        <p:spPr>
          <a:xfrm>
            <a:off x="2231087" y="2469754"/>
            <a:ext cx="3132082" cy="727755"/>
          </a:xfrm>
          <a:prstGeom prst="rect">
            <a:avLst/>
          </a:prstGeom>
          <a:solidFill>
            <a:schemeClr val="bg1"/>
          </a:solidFill>
          <a:ln w="19050">
            <a:solidFill>
              <a:srgbClr val="7030A0"/>
            </a:solidFill>
            <a:extLst>
              <a:ext uri="{C807C97D-BFC1-408E-A445-0C87EB9F89A2}">
                <ask:lineSketchStyleProps xmlns:ask="http://schemas.microsoft.com/office/drawing/2018/sketchyshapes" sd="1219033472">
                  <a:custGeom>
                    <a:avLst/>
                    <a:gdLst>
                      <a:gd name="connsiteX0" fmla="*/ 0 w 3132082"/>
                      <a:gd name="connsiteY0" fmla="*/ 0 h 727755"/>
                      <a:gd name="connsiteX1" fmla="*/ 490693 w 3132082"/>
                      <a:gd name="connsiteY1" fmla="*/ 0 h 727755"/>
                      <a:gd name="connsiteX2" fmla="*/ 918744 w 3132082"/>
                      <a:gd name="connsiteY2" fmla="*/ 0 h 727755"/>
                      <a:gd name="connsiteX3" fmla="*/ 1378116 w 3132082"/>
                      <a:gd name="connsiteY3" fmla="*/ 0 h 727755"/>
                      <a:gd name="connsiteX4" fmla="*/ 1931451 w 3132082"/>
                      <a:gd name="connsiteY4" fmla="*/ 0 h 727755"/>
                      <a:gd name="connsiteX5" fmla="*/ 2422143 w 3132082"/>
                      <a:gd name="connsiteY5" fmla="*/ 0 h 727755"/>
                      <a:gd name="connsiteX6" fmla="*/ 3132082 w 3132082"/>
                      <a:gd name="connsiteY6" fmla="*/ 0 h 727755"/>
                      <a:gd name="connsiteX7" fmla="*/ 3132082 w 3132082"/>
                      <a:gd name="connsiteY7" fmla="*/ 371155 h 727755"/>
                      <a:gd name="connsiteX8" fmla="*/ 3132082 w 3132082"/>
                      <a:gd name="connsiteY8" fmla="*/ 727755 h 727755"/>
                      <a:gd name="connsiteX9" fmla="*/ 2610068 w 3132082"/>
                      <a:gd name="connsiteY9" fmla="*/ 727755 h 727755"/>
                      <a:gd name="connsiteX10" fmla="*/ 2150696 w 3132082"/>
                      <a:gd name="connsiteY10" fmla="*/ 727755 h 727755"/>
                      <a:gd name="connsiteX11" fmla="*/ 1566041 w 3132082"/>
                      <a:gd name="connsiteY11" fmla="*/ 727755 h 727755"/>
                      <a:gd name="connsiteX12" fmla="*/ 1075348 w 3132082"/>
                      <a:gd name="connsiteY12" fmla="*/ 727755 h 727755"/>
                      <a:gd name="connsiteX13" fmla="*/ 647297 w 3132082"/>
                      <a:gd name="connsiteY13" fmla="*/ 727755 h 727755"/>
                      <a:gd name="connsiteX14" fmla="*/ 0 w 3132082"/>
                      <a:gd name="connsiteY14" fmla="*/ 727755 h 727755"/>
                      <a:gd name="connsiteX15" fmla="*/ 0 w 3132082"/>
                      <a:gd name="connsiteY15" fmla="*/ 378433 h 727755"/>
                      <a:gd name="connsiteX16" fmla="*/ 0 w 3132082"/>
                      <a:gd name="connsiteY16" fmla="*/ 0 h 72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2082" h="727755" fill="none" extrusionOk="0">
                        <a:moveTo>
                          <a:pt x="0" y="0"/>
                        </a:moveTo>
                        <a:cubicBezTo>
                          <a:pt x="220372" y="-28968"/>
                          <a:pt x="259714" y="41608"/>
                          <a:pt x="490693" y="0"/>
                        </a:cubicBezTo>
                        <a:cubicBezTo>
                          <a:pt x="721672" y="-41608"/>
                          <a:pt x="735418" y="4325"/>
                          <a:pt x="918744" y="0"/>
                        </a:cubicBezTo>
                        <a:cubicBezTo>
                          <a:pt x="1102070" y="-4325"/>
                          <a:pt x="1205511" y="8403"/>
                          <a:pt x="1378116" y="0"/>
                        </a:cubicBezTo>
                        <a:cubicBezTo>
                          <a:pt x="1550721" y="-8403"/>
                          <a:pt x="1677893" y="43893"/>
                          <a:pt x="1931451" y="0"/>
                        </a:cubicBezTo>
                        <a:cubicBezTo>
                          <a:pt x="2185010" y="-43893"/>
                          <a:pt x="2215646" y="25072"/>
                          <a:pt x="2422143" y="0"/>
                        </a:cubicBezTo>
                        <a:cubicBezTo>
                          <a:pt x="2628640" y="-25072"/>
                          <a:pt x="2904058" y="58162"/>
                          <a:pt x="3132082" y="0"/>
                        </a:cubicBezTo>
                        <a:cubicBezTo>
                          <a:pt x="3139165" y="81433"/>
                          <a:pt x="3091278" y="244517"/>
                          <a:pt x="3132082" y="371155"/>
                        </a:cubicBezTo>
                        <a:cubicBezTo>
                          <a:pt x="3172886" y="497793"/>
                          <a:pt x="3130288" y="654403"/>
                          <a:pt x="3132082" y="727755"/>
                        </a:cubicBezTo>
                        <a:cubicBezTo>
                          <a:pt x="2883396" y="774710"/>
                          <a:pt x="2723998" y="681747"/>
                          <a:pt x="2610068" y="727755"/>
                        </a:cubicBezTo>
                        <a:cubicBezTo>
                          <a:pt x="2496138" y="773763"/>
                          <a:pt x="2369292" y="718680"/>
                          <a:pt x="2150696" y="727755"/>
                        </a:cubicBezTo>
                        <a:cubicBezTo>
                          <a:pt x="1932100" y="736830"/>
                          <a:pt x="1735476" y="698274"/>
                          <a:pt x="1566041" y="727755"/>
                        </a:cubicBezTo>
                        <a:cubicBezTo>
                          <a:pt x="1396607" y="757236"/>
                          <a:pt x="1212446" y="724289"/>
                          <a:pt x="1075348" y="727755"/>
                        </a:cubicBezTo>
                        <a:cubicBezTo>
                          <a:pt x="938250" y="731221"/>
                          <a:pt x="741713" y="719087"/>
                          <a:pt x="647297" y="727755"/>
                        </a:cubicBezTo>
                        <a:cubicBezTo>
                          <a:pt x="552881" y="736423"/>
                          <a:pt x="142519" y="670092"/>
                          <a:pt x="0" y="727755"/>
                        </a:cubicBezTo>
                        <a:cubicBezTo>
                          <a:pt x="-35490" y="608760"/>
                          <a:pt x="16472" y="457720"/>
                          <a:pt x="0" y="378433"/>
                        </a:cubicBezTo>
                        <a:cubicBezTo>
                          <a:pt x="-16472" y="299146"/>
                          <a:pt x="23821" y="155803"/>
                          <a:pt x="0" y="0"/>
                        </a:cubicBezTo>
                        <a:close/>
                      </a:path>
                      <a:path w="3132082" h="727755" stroke="0" extrusionOk="0">
                        <a:moveTo>
                          <a:pt x="0" y="0"/>
                        </a:moveTo>
                        <a:cubicBezTo>
                          <a:pt x="104147" y="-40260"/>
                          <a:pt x="323921" y="55191"/>
                          <a:pt x="490693" y="0"/>
                        </a:cubicBezTo>
                        <a:cubicBezTo>
                          <a:pt x="657465" y="-55191"/>
                          <a:pt x="791984" y="26810"/>
                          <a:pt x="918744" y="0"/>
                        </a:cubicBezTo>
                        <a:cubicBezTo>
                          <a:pt x="1045504" y="-26810"/>
                          <a:pt x="1232489" y="55926"/>
                          <a:pt x="1503399" y="0"/>
                        </a:cubicBezTo>
                        <a:cubicBezTo>
                          <a:pt x="1774309" y="-55926"/>
                          <a:pt x="1850554" y="31961"/>
                          <a:pt x="1994092" y="0"/>
                        </a:cubicBezTo>
                        <a:cubicBezTo>
                          <a:pt x="2137630" y="-31961"/>
                          <a:pt x="2281610" y="3728"/>
                          <a:pt x="2484785" y="0"/>
                        </a:cubicBezTo>
                        <a:cubicBezTo>
                          <a:pt x="2687960" y="-3728"/>
                          <a:pt x="2901507" y="37995"/>
                          <a:pt x="3132082" y="0"/>
                        </a:cubicBezTo>
                        <a:cubicBezTo>
                          <a:pt x="3134502" y="161419"/>
                          <a:pt x="3127275" y="276984"/>
                          <a:pt x="3132082" y="349322"/>
                        </a:cubicBezTo>
                        <a:cubicBezTo>
                          <a:pt x="3136889" y="421660"/>
                          <a:pt x="3125606" y="636776"/>
                          <a:pt x="3132082" y="727755"/>
                        </a:cubicBezTo>
                        <a:cubicBezTo>
                          <a:pt x="2902739" y="742210"/>
                          <a:pt x="2791519" y="676762"/>
                          <a:pt x="2672710" y="727755"/>
                        </a:cubicBezTo>
                        <a:cubicBezTo>
                          <a:pt x="2553901" y="778748"/>
                          <a:pt x="2304069" y="677597"/>
                          <a:pt x="2150696" y="727755"/>
                        </a:cubicBezTo>
                        <a:cubicBezTo>
                          <a:pt x="1997323" y="777913"/>
                          <a:pt x="1829771" y="695842"/>
                          <a:pt x="1628683" y="727755"/>
                        </a:cubicBezTo>
                        <a:cubicBezTo>
                          <a:pt x="1427595" y="759668"/>
                          <a:pt x="1360187" y="672292"/>
                          <a:pt x="1137990" y="727755"/>
                        </a:cubicBezTo>
                        <a:cubicBezTo>
                          <a:pt x="915793" y="783218"/>
                          <a:pt x="840332" y="726481"/>
                          <a:pt x="553334" y="727755"/>
                        </a:cubicBezTo>
                        <a:cubicBezTo>
                          <a:pt x="266336" y="729029"/>
                          <a:pt x="117826" y="682732"/>
                          <a:pt x="0" y="727755"/>
                        </a:cubicBezTo>
                        <a:cubicBezTo>
                          <a:pt x="-38336" y="602062"/>
                          <a:pt x="21164" y="506353"/>
                          <a:pt x="0" y="378433"/>
                        </a:cubicBezTo>
                        <a:cubicBezTo>
                          <a:pt x="-21164" y="250513"/>
                          <a:pt x="7797" y="8248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ea typeface="Roboto" panose="02000000000000000000" pitchFamily="2" charset="0"/>
              </a:rPr>
              <a:t>Numerical Style</a:t>
            </a:r>
          </a:p>
        </p:txBody>
      </p:sp>
      <p:sp>
        <p:nvSpPr>
          <p:cNvPr id="10" name="Rectangle 9">
            <a:extLst>
              <a:ext uri="{FF2B5EF4-FFF2-40B4-BE49-F238E27FC236}">
                <a16:creationId xmlns:a16="http://schemas.microsoft.com/office/drawing/2014/main" id="{DC492C51-8F0A-CE47-84E2-72E3B7FE5351}"/>
              </a:ext>
            </a:extLst>
          </p:cNvPr>
          <p:cNvSpPr/>
          <p:nvPr/>
        </p:nvSpPr>
        <p:spPr>
          <a:xfrm>
            <a:off x="2231087" y="3552320"/>
            <a:ext cx="3132082" cy="727755"/>
          </a:xfrm>
          <a:prstGeom prst="rect">
            <a:avLst/>
          </a:prstGeom>
          <a:solidFill>
            <a:schemeClr val="bg1"/>
          </a:solidFill>
          <a:ln w="19050">
            <a:solidFill>
              <a:srgbClr val="7030A0"/>
            </a:solidFill>
            <a:extLst>
              <a:ext uri="{C807C97D-BFC1-408E-A445-0C87EB9F89A2}">
                <ask:lineSketchStyleProps xmlns:ask="http://schemas.microsoft.com/office/drawing/2018/sketchyshapes" sd="1219033472">
                  <a:custGeom>
                    <a:avLst/>
                    <a:gdLst>
                      <a:gd name="connsiteX0" fmla="*/ 0 w 3132082"/>
                      <a:gd name="connsiteY0" fmla="*/ 0 h 727755"/>
                      <a:gd name="connsiteX1" fmla="*/ 490693 w 3132082"/>
                      <a:gd name="connsiteY1" fmla="*/ 0 h 727755"/>
                      <a:gd name="connsiteX2" fmla="*/ 918744 w 3132082"/>
                      <a:gd name="connsiteY2" fmla="*/ 0 h 727755"/>
                      <a:gd name="connsiteX3" fmla="*/ 1378116 w 3132082"/>
                      <a:gd name="connsiteY3" fmla="*/ 0 h 727755"/>
                      <a:gd name="connsiteX4" fmla="*/ 1931451 w 3132082"/>
                      <a:gd name="connsiteY4" fmla="*/ 0 h 727755"/>
                      <a:gd name="connsiteX5" fmla="*/ 2422143 w 3132082"/>
                      <a:gd name="connsiteY5" fmla="*/ 0 h 727755"/>
                      <a:gd name="connsiteX6" fmla="*/ 3132082 w 3132082"/>
                      <a:gd name="connsiteY6" fmla="*/ 0 h 727755"/>
                      <a:gd name="connsiteX7" fmla="*/ 3132082 w 3132082"/>
                      <a:gd name="connsiteY7" fmla="*/ 371155 h 727755"/>
                      <a:gd name="connsiteX8" fmla="*/ 3132082 w 3132082"/>
                      <a:gd name="connsiteY8" fmla="*/ 727755 h 727755"/>
                      <a:gd name="connsiteX9" fmla="*/ 2610068 w 3132082"/>
                      <a:gd name="connsiteY9" fmla="*/ 727755 h 727755"/>
                      <a:gd name="connsiteX10" fmla="*/ 2150696 w 3132082"/>
                      <a:gd name="connsiteY10" fmla="*/ 727755 h 727755"/>
                      <a:gd name="connsiteX11" fmla="*/ 1566041 w 3132082"/>
                      <a:gd name="connsiteY11" fmla="*/ 727755 h 727755"/>
                      <a:gd name="connsiteX12" fmla="*/ 1075348 w 3132082"/>
                      <a:gd name="connsiteY12" fmla="*/ 727755 h 727755"/>
                      <a:gd name="connsiteX13" fmla="*/ 647297 w 3132082"/>
                      <a:gd name="connsiteY13" fmla="*/ 727755 h 727755"/>
                      <a:gd name="connsiteX14" fmla="*/ 0 w 3132082"/>
                      <a:gd name="connsiteY14" fmla="*/ 727755 h 727755"/>
                      <a:gd name="connsiteX15" fmla="*/ 0 w 3132082"/>
                      <a:gd name="connsiteY15" fmla="*/ 378433 h 727755"/>
                      <a:gd name="connsiteX16" fmla="*/ 0 w 3132082"/>
                      <a:gd name="connsiteY16" fmla="*/ 0 h 72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2082" h="727755" fill="none" extrusionOk="0">
                        <a:moveTo>
                          <a:pt x="0" y="0"/>
                        </a:moveTo>
                        <a:cubicBezTo>
                          <a:pt x="220372" y="-28968"/>
                          <a:pt x="259714" y="41608"/>
                          <a:pt x="490693" y="0"/>
                        </a:cubicBezTo>
                        <a:cubicBezTo>
                          <a:pt x="721672" y="-41608"/>
                          <a:pt x="735418" y="4325"/>
                          <a:pt x="918744" y="0"/>
                        </a:cubicBezTo>
                        <a:cubicBezTo>
                          <a:pt x="1102070" y="-4325"/>
                          <a:pt x="1205511" y="8403"/>
                          <a:pt x="1378116" y="0"/>
                        </a:cubicBezTo>
                        <a:cubicBezTo>
                          <a:pt x="1550721" y="-8403"/>
                          <a:pt x="1677893" y="43893"/>
                          <a:pt x="1931451" y="0"/>
                        </a:cubicBezTo>
                        <a:cubicBezTo>
                          <a:pt x="2185010" y="-43893"/>
                          <a:pt x="2215646" y="25072"/>
                          <a:pt x="2422143" y="0"/>
                        </a:cubicBezTo>
                        <a:cubicBezTo>
                          <a:pt x="2628640" y="-25072"/>
                          <a:pt x="2904058" y="58162"/>
                          <a:pt x="3132082" y="0"/>
                        </a:cubicBezTo>
                        <a:cubicBezTo>
                          <a:pt x="3139165" y="81433"/>
                          <a:pt x="3091278" y="244517"/>
                          <a:pt x="3132082" y="371155"/>
                        </a:cubicBezTo>
                        <a:cubicBezTo>
                          <a:pt x="3172886" y="497793"/>
                          <a:pt x="3130288" y="654403"/>
                          <a:pt x="3132082" y="727755"/>
                        </a:cubicBezTo>
                        <a:cubicBezTo>
                          <a:pt x="2883396" y="774710"/>
                          <a:pt x="2723998" y="681747"/>
                          <a:pt x="2610068" y="727755"/>
                        </a:cubicBezTo>
                        <a:cubicBezTo>
                          <a:pt x="2496138" y="773763"/>
                          <a:pt x="2369292" y="718680"/>
                          <a:pt x="2150696" y="727755"/>
                        </a:cubicBezTo>
                        <a:cubicBezTo>
                          <a:pt x="1932100" y="736830"/>
                          <a:pt x="1735476" y="698274"/>
                          <a:pt x="1566041" y="727755"/>
                        </a:cubicBezTo>
                        <a:cubicBezTo>
                          <a:pt x="1396607" y="757236"/>
                          <a:pt x="1212446" y="724289"/>
                          <a:pt x="1075348" y="727755"/>
                        </a:cubicBezTo>
                        <a:cubicBezTo>
                          <a:pt x="938250" y="731221"/>
                          <a:pt x="741713" y="719087"/>
                          <a:pt x="647297" y="727755"/>
                        </a:cubicBezTo>
                        <a:cubicBezTo>
                          <a:pt x="552881" y="736423"/>
                          <a:pt x="142519" y="670092"/>
                          <a:pt x="0" y="727755"/>
                        </a:cubicBezTo>
                        <a:cubicBezTo>
                          <a:pt x="-35490" y="608760"/>
                          <a:pt x="16472" y="457720"/>
                          <a:pt x="0" y="378433"/>
                        </a:cubicBezTo>
                        <a:cubicBezTo>
                          <a:pt x="-16472" y="299146"/>
                          <a:pt x="23821" y="155803"/>
                          <a:pt x="0" y="0"/>
                        </a:cubicBezTo>
                        <a:close/>
                      </a:path>
                      <a:path w="3132082" h="727755" stroke="0" extrusionOk="0">
                        <a:moveTo>
                          <a:pt x="0" y="0"/>
                        </a:moveTo>
                        <a:cubicBezTo>
                          <a:pt x="104147" y="-40260"/>
                          <a:pt x="323921" y="55191"/>
                          <a:pt x="490693" y="0"/>
                        </a:cubicBezTo>
                        <a:cubicBezTo>
                          <a:pt x="657465" y="-55191"/>
                          <a:pt x="791984" y="26810"/>
                          <a:pt x="918744" y="0"/>
                        </a:cubicBezTo>
                        <a:cubicBezTo>
                          <a:pt x="1045504" y="-26810"/>
                          <a:pt x="1232489" y="55926"/>
                          <a:pt x="1503399" y="0"/>
                        </a:cubicBezTo>
                        <a:cubicBezTo>
                          <a:pt x="1774309" y="-55926"/>
                          <a:pt x="1850554" y="31961"/>
                          <a:pt x="1994092" y="0"/>
                        </a:cubicBezTo>
                        <a:cubicBezTo>
                          <a:pt x="2137630" y="-31961"/>
                          <a:pt x="2281610" y="3728"/>
                          <a:pt x="2484785" y="0"/>
                        </a:cubicBezTo>
                        <a:cubicBezTo>
                          <a:pt x="2687960" y="-3728"/>
                          <a:pt x="2901507" y="37995"/>
                          <a:pt x="3132082" y="0"/>
                        </a:cubicBezTo>
                        <a:cubicBezTo>
                          <a:pt x="3134502" y="161419"/>
                          <a:pt x="3127275" y="276984"/>
                          <a:pt x="3132082" y="349322"/>
                        </a:cubicBezTo>
                        <a:cubicBezTo>
                          <a:pt x="3136889" y="421660"/>
                          <a:pt x="3125606" y="636776"/>
                          <a:pt x="3132082" y="727755"/>
                        </a:cubicBezTo>
                        <a:cubicBezTo>
                          <a:pt x="2902739" y="742210"/>
                          <a:pt x="2791519" y="676762"/>
                          <a:pt x="2672710" y="727755"/>
                        </a:cubicBezTo>
                        <a:cubicBezTo>
                          <a:pt x="2553901" y="778748"/>
                          <a:pt x="2304069" y="677597"/>
                          <a:pt x="2150696" y="727755"/>
                        </a:cubicBezTo>
                        <a:cubicBezTo>
                          <a:pt x="1997323" y="777913"/>
                          <a:pt x="1829771" y="695842"/>
                          <a:pt x="1628683" y="727755"/>
                        </a:cubicBezTo>
                        <a:cubicBezTo>
                          <a:pt x="1427595" y="759668"/>
                          <a:pt x="1360187" y="672292"/>
                          <a:pt x="1137990" y="727755"/>
                        </a:cubicBezTo>
                        <a:cubicBezTo>
                          <a:pt x="915793" y="783218"/>
                          <a:pt x="840332" y="726481"/>
                          <a:pt x="553334" y="727755"/>
                        </a:cubicBezTo>
                        <a:cubicBezTo>
                          <a:pt x="266336" y="729029"/>
                          <a:pt x="117826" y="682732"/>
                          <a:pt x="0" y="727755"/>
                        </a:cubicBezTo>
                        <a:cubicBezTo>
                          <a:pt x="-38336" y="602062"/>
                          <a:pt x="21164" y="506353"/>
                          <a:pt x="0" y="378433"/>
                        </a:cubicBezTo>
                        <a:cubicBezTo>
                          <a:pt x="-21164" y="250513"/>
                          <a:pt x="7797" y="8248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ea typeface="Roboto" panose="02000000000000000000" pitchFamily="2" charset="0"/>
              </a:rPr>
              <a:t>Punctuation Style</a:t>
            </a:r>
          </a:p>
        </p:txBody>
      </p:sp>
      <p:sp>
        <p:nvSpPr>
          <p:cNvPr id="12" name="Rectangle 11">
            <a:extLst>
              <a:ext uri="{FF2B5EF4-FFF2-40B4-BE49-F238E27FC236}">
                <a16:creationId xmlns:a16="http://schemas.microsoft.com/office/drawing/2014/main" id="{0B7E3C4E-BB29-B94A-9F29-EEC0F255FF83}"/>
              </a:ext>
            </a:extLst>
          </p:cNvPr>
          <p:cNvSpPr/>
          <p:nvPr/>
        </p:nvSpPr>
        <p:spPr>
          <a:xfrm>
            <a:off x="2231087" y="4645396"/>
            <a:ext cx="3132082" cy="727755"/>
          </a:xfrm>
          <a:prstGeom prst="rect">
            <a:avLst/>
          </a:prstGeom>
          <a:solidFill>
            <a:schemeClr val="bg1"/>
          </a:solidFill>
          <a:ln w="19050">
            <a:solidFill>
              <a:srgbClr val="7030A0"/>
            </a:solidFill>
            <a:extLst>
              <a:ext uri="{C807C97D-BFC1-408E-A445-0C87EB9F89A2}">
                <ask:lineSketchStyleProps xmlns:ask="http://schemas.microsoft.com/office/drawing/2018/sketchyshapes" sd="1219033472">
                  <a:custGeom>
                    <a:avLst/>
                    <a:gdLst>
                      <a:gd name="connsiteX0" fmla="*/ 0 w 3132082"/>
                      <a:gd name="connsiteY0" fmla="*/ 0 h 727755"/>
                      <a:gd name="connsiteX1" fmla="*/ 490693 w 3132082"/>
                      <a:gd name="connsiteY1" fmla="*/ 0 h 727755"/>
                      <a:gd name="connsiteX2" fmla="*/ 918744 w 3132082"/>
                      <a:gd name="connsiteY2" fmla="*/ 0 h 727755"/>
                      <a:gd name="connsiteX3" fmla="*/ 1378116 w 3132082"/>
                      <a:gd name="connsiteY3" fmla="*/ 0 h 727755"/>
                      <a:gd name="connsiteX4" fmla="*/ 1931451 w 3132082"/>
                      <a:gd name="connsiteY4" fmla="*/ 0 h 727755"/>
                      <a:gd name="connsiteX5" fmla="*/ 2422143 w 3132082"/>
                      <a:gd name="connsiteY5" fmla="*/ 0 h 727755"/>
                      <a:gd name="connsiteX6" fmla="*/ 3132082 w 3132082"/>
                      <a:gd name="connsiteY6" fmla="*/ 0 h 727755"/>
                      <a:gd name="connsiteX7" fmla="*/ 3132082 w 3132082"/>
                      <a:gd name="connsiteY7" fmla="*/ 371155 h 727755"/>
                      <a:gd name="connsiteX8" fmla="*/ 3132082 w 3132082"/>
                      <a:gd name="connsiteY8" fmla="*/ 727755 h 727755"/>
                      <a:gd name="connsiteX9" fmla="*/ 2610068 w 3132082"/>
                      <a:gd name="connsiteY9" fmla="*/ 727755 h 727755"/>
                      <a:gd name="connsiteX10" fmla="*/ 2150696 w 3132082"/>
                      <a:gd name="connsiteY10" fmla="*/ 727755 h 727755"/>
                      <a:gd name="connsiteX11" fmla="*/ 1566041 w 3132082"/>
                      <a:gd name="connsiteY11" fmla="*/ 727755 h 727755"/>
                      <a:gd name="connsiteX12" fmla="*/ 1075348 w 3132082"/>
                      <a:gd name="connsiteY12" fmla="*/ 727755 h 727755"/>
                      <a:gd name="connsiteX13" fmla="*/ 647297 w 3132082"/>
                      <a:gd name="connsiteY13" fmla="*/ 727755 h 727755"/>
                      <a:gd name="connsiteX14" fmla="*/ 0 w 3132082"/>
                      <a:gd name="connsiteY14" fmla="*/ 727755 h 727755"/>
                      <a:gd name="connsiteX15" fmla="*/ 0 w 3132082"/>
                      <a:gd name="connsiteY15" fmla="*/ 378433 h 727755"/>
                      <a:gd name="connsiteX16" fmla="*/ 0 w 3132082"/>
                      <a:gd name="connsiteY16" fmla="*/ 0 h 72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2082" h="727755" fill="none" extrusionOk="0">
                        <a:moveTo>
                          <a:pt x="0" y="0"/>
                        </a:moveTo>
                        <a:cubicBezTo>
                          <a:pt x="220372" y="-28968"/>
                          <a:pt x="259714" y="41608"/>
                          <a:pt x="490693" y="0"/>
                        </a:cubicBezTo>
                        <a:cubicBezTo>
                          <a:pt x="721672" y="-41608"/>
                          <a:pt x="735418" y="4325"/>
                          <a:pt x="918744" y="0"/>
                        </a:cubicBezTo>
                        <a:cubicBezTo>
                          <a:pt x="1102070" y="-4325"/>
                          <a:pt x="1205511" y="8403"/>
                          <a:pt x="1378116" y="0"/>
                        </a:cubicBezTo>
                        <a:cubicBezTo>
                          <a:pt x="1550721" y="-8403"/>
                          <a:pt x="1677893" y="43893"/>
                          <a:pt x="1931451" y="0"/>
                        </a:cubicBezTo>
                        <a:cubicBezTo>
                          <a:pt x="2185010" y="-43893"/>
                          <a:pt x="2215646" y="25072"/>
                          <a:pt x="2422143" y="0"/>
                        </a:cubicBezTo>
                        <a:cubicBezTo>
                          <a:pt x="2628640" y="-25072"/>
                          <a:pt x="2904058" y="58162"/>
                          <a:pt x="3132082" y="0"/>
                        </a:cubicBezTo>
                        <a:cubicBezTo>
                          <a:pt x="3139165" y="81433"/>
                          <a:pt x="3091278" y="244517"/>
                          <a:pt x="3132082" y="371155"/>
                        </a:cubicBezTo>
                        <a:cubicBezTo>
                          <a:pt x="3172886" y="497793"/>
                          <a:pt x="3130288" y="654403"/>
                          <a:pt x="3132082" y="727755"/>
                        </a:cubicBezTo>
                        <a:cubicBezTo>
                          <a:pt x="2883396" y="774710"/>
                          <a:pt x="2723998" y="681747"/>
                          <a:pt x="2610068" y="727755"/>
                        </a:cubicBezTo>
                        <a:cubicBezTo>
                          <a:pt x="2496138" y="773763"/>
                          <a:pt x="2369292" y="718680"/>
                          <a:pt x="2150696" y="727755"/>
                        </a:cubicBezTo>
                        <a:cubicBezTo>
                          <a:pt x="1932100" y="736830"/>
                          <a:pt x="1735476" y="698274"/>
                          <a:pt x="1566041" y="727755"/>
                        </a:cubicBezTo>
                        <a:cubicBezTo>
                          <a:pt x="1396607" y="757236"/>
                          <a:pt x="1212446" y="724289"/>
                          <a:pt x="1075348" y="727755"/>
                        </a:cubicBezTo>
                        <a:cubicBezTo>
                          <a:pt x="938250" y="731221"/>
                          <a:pt x="741713" y="719087"/>
                          <a:pt x="647297" y="727755"/>
                        </a:cubicBezTo>
                        <a:cubicBezTo>
                          <a:pt x="552881" y="736423"/>
                          <a:pt x="142519" y="670092"/>
                          <a:pt x="0" y="727755"/>
                        </a:cubicBezTo>
                        <a:cubicBezTo>
                          <a:pt x="-35490" y="608760"/>
                          <a:pt x="16472" y="457720"/>
                          <a:pt x="0" y="378433"/>
                        </a:cubicBezTo>
                        <a:cubicBezTo>
                          <a:pt x="-16472" y="299146"/>
                          <a:pt x="23821" y="155803"/>
                          <a:pt x="0" y="0"/>
                        </a:cubicBezTo>
                        <a:close/>
                      </a:path>
                      <a:path w="3132082" h="727755" stroke="0" extrusionOk="0">
                        <a:moveTo>
                          <a:pt x="0" y="0"/>
                        </a:moveTo>
                        <a:cubicBezTo>
                          <a:pt x="104147" y="-40260"/>
                          <a:pt x="323921" y="55191"/>
                          <a:pt x="490693" y="0"/>
                        </a:cubicBezTo>
                        <a:cubicBezTo>
                          <a:pt x="657465" y="-55191"/>
                          <a:pt x="791984" y="26810"/>
                          <a:pt x="918744" y="0"/>
                        </a:cubicBezTo>
                        <a:cubicBezTo>
                          <a:pt x="1045504" y="-26810"/>
                          <a:pt x="1232489" y="55926"/>
                          <a:pt x="1503399" y="0"/>
                        </a:cubicBezTo>
                        <a:cubicBezTo>
                          <a:pt x="1774309" y="-55926"/>
                          <a:pt x="1850554" y="31961"/>
                          <a:pt x="1994092" y="0"/>
                        </a:cubicBezTo>
                        <a:cubicBezTo>
                          <a:pt x="2137630" y="-31961"/>
                          <a:pt x="2281610" y="3728"/>
                          <a:pt x="2484785" y="0"/>
                        </a:cubicBezTo>
                        <a:cubicBezTo>
                          <a:pt x="2687960" y="-3728"/>
                          <a:pt x="2901507" y="37995"/>
                          <a:pt x="3132082" y="0"/>
                        </a:cubicBezTo>
                        <a:cubicBezTo>
                          <a:pt x="3134502" y="161419"/>
                          <a:pt x="3127275" y="276984"/>
                          <a:pt x="3132082" y="349322"/>
                        </a:cubicBezTo>
                        <a:cubicBezTo>
                          <a:pt x="3136889" y="421660"/>
                          <a:pt x="3125606" y="636776"/>
                          <a:pt x="3132082" y="727755"/>
                        </a:cubicBezTo>
                        <a:cubicBezTo>
                          <a:pt x="2902739" y="742210"/>
                          <a:pt x="2791519" y="676762"/>
                          <a:pt x="2672710" y="727755"/>
                        </a:cubicBezTo>
                        <a:cubicBezTo>
                          <a:pt x="2553901" y="778748"/>
                          <a:pt x="2304069" y="677597"/>
                          <a:pt x="2150696" y="727755"/>
                        </a:cubicBezTo>
                        <a:cubicBezTo>
                          <a:pt x="1997323" y="777913"/>
                          <a:pt x="1829771" y="695842"/>
                          <a:pt x="1628683" y="727755"/>
                        </a:cubicBezTo>
                        <a:cubicBezTo>
                          <a:pt x="1427595" y="759668"/>
                          <a:pt x="1360187" y="672292"/>
                          <a:pt x="1137990" y="727755"/>
                        </a:cubicBezTo>
                        <a:cubicBezTo>
                          <a:pt x="915793" y="783218"/>
                          <a:pt x="840332" y="726481"/>
                          <a:pt x="553334" y="727755"/>
                        </a:cubicBezTo>
                        <a:cubicBezTo>
                          <a:pt x="266336" y="729029"/>
                          <a:pt x="117826" y="682732"/>
                          <a:pt x="0" y="727755"/>
                        </a:cubicBezTo>
                        <a:cubicBezTo>
                          <a:pt x="-38336" y="602062"/>
                          <a:pt x="21164" y="506353"/>
                          <a:pt x="0" y="378433"/>
                        </a:cubicBezTo>
                        <a:cubicBezTo>
                          <a:pt x="-21164" y="250513"/>
                          <a:pt x="7797" y="8248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ea typeface="Roboto" panose="02000000000000000000" pitchFamily="2" charset="0"/>
              </a:rPr>
              <a:t>Language Preference</a:t>
            </a:r>
          </a:p>
        </p:txBody>
      </p:sp>
      <p:pic>
        <p:nvPicPr>
          <p:cNvPr id="15" name="Picture 14" descr="A close up of a sign&#10;&#10;Description automatically generated">
            <a:extLst>
              <a:ext uri="{FF2B5EF4-FFF2-40B4-BE49-F238E27FC236}">
                <a16:creationId xmlns:a16="http://schemas.microsoft.com/office/drawing/2014/main" id="{9D9571EB-B282-1643-84B9-96B5DDD9A4BF}"/>
              </a:ext>
            </a:extLst>
          </p:cNvPr>
          <p:cNvPicPr>
            <a:picLocks noChangeAspect="1"/>
          </p:cNvPicPr>
          <p:nvPr/>
        </p:nvPicPr>
        <p:blipFill>
          <a:blip r:embed="rId3"/>
          <a:stretch>
            <a:fillRect/>
          </a:stretch>
        </p:blipFill>
        <p:spPr>
          <a:xfrm>
            <a:off x="5828878" y="2634633"/>
            <a:ext cx="597738" cy="499815"/>
          </a:xfrm>
          <a:prstGeom prst="rect">
            <a:avLst/>
          </a:prstGeom>
        </p:spPr>
      </p:pic>
      <p:pic>
        <p:nvPicPr>
          <p:cNvPr id="16" name="Picture 15" descr="A close up of a sign&#10;&#10;Description automatically generated">
            <a:extLst>
              <a:ext uri="{FF2B5EF4-FFF2-40B4-BE49-F238E27FC236}">
                <a16:creationId xmlns:a16="http://schemas.microsoft.com/office/drawing/2014/main" id="{34E3D9D5-7097-0941-925C-FB0B19534944}"/>
              </a:ext>
            </a:extLst>
          </p:cNvPr>
          <p:cNvPicPr>
            <a:picLocks noChangeAspect="1"/>
          </p:cNvPicPr>
          <p:nvPr/>
        </p:nvPicPr>
        <p:blipFill>
          <a:blip r:embed="rId3"/>
          <a:stretch>
            <a:fillRect/>
          </a:stretch>
        </p:blipFill>
        <p:spPr>
          <a:xfrm>
            <a:off x="5828878" y="3704812"/>
            <a:ext cx="597738" cy="499815"/>
          </a:xfrm>
          <a:prstGeom prst="rect">
            <a:avLst/>
          </a:prstGeom>
        </p:spPr>
      </p:pic>
      <p:pic>
        <p:nvPicPr>
          <p:cNvPr id="17" name="Picture 16" descr="A close up of a sign&#10;&#10;Description automatically generated">
            <a:extLst>
              <a:ext uri="{FF2B5EF4-FFF2-40B4-BE49-F238E27FC236}">
                <a16:creationId xmlns:a16="http://schemas.microsoft.com/office/drawing/2014/main" id="{E5CC076F-76DA-C349-A01B-B44CC79D2305}"/>
              </a:ext>
            </a:extLst>
          </p:cNvPr>
          <p:cNvPicPr>
            <a:picLocks noChangeAspect="1"/>
          </p:cNvPicPr>
          <p:nvPr/>
        </p:nvPicPr>
        <p:blipFill>
          <a:blip r:embed="rId3"/>
          <a:stretch>
            <a:fillRect/>
          </a:stretch>
        </p:blipFill>
        <p:spPr>
          <a:xfrm>
            <a:off x="5828878" y="4774991"/>
            <a:ext cx="597738" cy="499815"/>
          </a:xfrm>
          <a:prstGeom prst="rect">
            <a:avLst/>
          </a:prstGeom>
        </p:spPr>
      </p:pic>
      <p:sp>
        <p:nvSpPr>
          <p:cNvPr id="18" name="Rectangle 17">
            <a:extLst>
              <a:ext uri="{FF2B5EF4-FFF2-40B4-BE49-F238E27FC236}">
                <a16:creationId xmlns:a16="http://schemas.microsoft.com/office/drawing/2014/main" id="{FFF54AF5-6D13-8140-9671-D3826EB8CF59}"/>
              </a:ext>
            </a:extLst>
          </p:cNvPr>
          <p:cNvSpPr/>
          <p:nvPr/>
        </p:nvSpPr>
        <p:spPr>
          <a:xfrm>
            <a:off x="6892325" y="2469754"/>
            <a:ext cx="3132082" cy="727755"/>
          </a:xfrm>
          <a:prstGeom prst="rect">
            <a:avLst/>
          </a:prstGeom>
          <a:solidFill>
            <a:schemeClr val="bg1"/>
          </a:solidFill>
          <a:ln w="19050">
            <a:solidFill>
              <a:srgbClr val="7030A0"/>
            </a:solidFill>
            <a:extLst>
              <a:ext uri="{C807C97D-BFC1-408E-A445-0C87EB9F89A2}">
                <ask:lineSketchStyleProps xmlns:ask="http://schemas.microsoft.com/office/drawing/2018/sketchyshapes" sd="1219033472">
                  <a:custGeom>
                    <a:avLst/>
                    <a:gdLst>
                      <a:gd name="connsiteX0" fmla="*/ 0 w 3132082"/>
                      <a:gd name="connsiteY0" fmla="*/ 0 h 727755"/>
                      <a:gd name="connsiteX1" fmla="*/ 490693 w 3132082"/>
                      <a:gd name="connsiteY1" fmla="*/ 0 h 727755"/>
                      <a:gd name="connsiteX2" fmla="*/ 918744 w 3132082"/>
                      <a:gd name="connsiteY2" fmla="*/ 0 h 727755"/>
                      <a:gd name="connsiteX3" fmla="*/ 1378116 w 3132082"/>
                      <a:gd name="connsiteY3" fmla="*/ 0 h 727755"/>
                      <a:gd name="connsiteX4" fmla="*/ 1931451 w 3132082"/>
                      <a:gd name="connsiteY4" fmla="*/ 0 h 727755"/>
                      <a:gd name="connsiteX5" fmla="*/ 2422143 w 3132082"/>
                      <a:gd name="connsiteY5" fmla="*/ 0 h 727755"/>
                      <a:gd name="connsiteX6" fmla="*/ 3132082 w 3132082"/>
                      <a:gd name="connsiteY6" fmla="*/ 0 h 727755"/>
                      <a:gd name="connsiteX7" fmla="*/ 3132082 w 3132082"/>
                      <a:gd name="connsiteY7" fmla="*/ 371155 h 727755"/>
                      <a:gd name="connsiteX8" fmla="*/ 3132082 w 3132082"/>
                      <a:gd name="connsiteY8" fmla="*/ 727755 h 727755"/>
                      <a:gd name="connsiteX9" fmla="*/ 2610068 w 3132082"/>
                      <a:gd name="connsiteY9" fmla="*/ 727755 h 727755"/>
                      <a:gd name="connsiteX10" fmla="*/ 2150696 w 3132082"/>
                      <a:gd name="connsiteY10" fmla="*/ 727755 h 727755"/>
                      <a:gd name="connsiteX11" fmla="*/ 1566041 w 3132082"/>
                      <a:gd name="connsiteY11" fmla="*/ 727755 h 727755"/>
                      <a:gd name="connsiteX12" fmla="*/ 1075348 w 3132082"/>
                      <a:gd name="connsiteY12" fmla="*/ 727755 h 727755"/>
                      <a:gd name="connsiteX13" fmla="*/ 647297 w 3132082"/>
                      <a:gd name="connsiteY13" fmla="*/ 727755 h 727755"/>
                      <a:gd name="connsiteX14" fmla="*/ 0 w 3132082"/>
                      <a:gd name="connsiteY14" fmla="*/ 727755 h 727755"/>
                      <a:gd name="connsiteX15" fmla="*/ 0 w 3132082"/>
                      <a:gd name="connsiteY15" fmla="*/ 378433 h 727755"/>
                      <a:gd name="connsiteX16" fmla="*/ 0 w 3132082"/>
                      <a:gd name="connsiteY16" fmla="*/ 0 h 72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2082" h="727755" fill="none" extrusionOk="0">
                        <a:moveTo>
                          <a:pt x="0" y="0"/>
                        </a:moveTo>
                        <a:cubicBezTo>
                          <a:pt x="220372" y="-28968"/>
                          <a:pt x="259714" y="41608"/>
                          <a:pt x="490693" y="0"/>
                        </a:cubicBezTo>
                        <a:cubicBezTo>
                          <a:pt x="721672" y="-41608"/>
                          <a:pt x="735418" y="4325"/>
                          <a:pt x="918744" y="0"/>
                        </a:cubicBezTo>
                        <a:cubicBezTo>
                          <a:pt x="1102070" y="-4325"/>
                          <a:pt x="1205511" y="8403"/>
                          <a:pt x="1378116" y="0"/>
                        </a:cubicBezTo>
                        <a:cubicBezTo>
                          <a:pt x="1550721" y="-8403"/>
                          <a:pt x="1677893" y="43893"/>
                          <a:pt x="1931451" y="0"/>
                        </a:cubicBezTo>
                        <a:cubicBezTo>
                          <a:pt x="2185010" y="-43893"/>
                          <a:pt x="2215646" y="25072"/>
                          <a:pt x="2422143" y="0"/>
                        </a:cubicBezTo>
                        <a:cubicBezTo>
                          <a:pt x="2628640" y="-25072"/>
                          <a:pt x="2904058" y="58162"/>
                          <a:pt x="3132082" y="0"/>
                        </a:cubicBezTo>
                        <a:cubicBezTo>
                          <a:pt x="3139165" y="81433"/>
                          <a:pt x="3091278" y="244517"/>
                          <a:pt x="3132082" y="371155"/>
                        </a:cubicBezTo>
                        <a:cubicBezTo>
                          <a:pt x="3172886" y="497793"/>
                          <a:pt x="3130288" y="654403"/>
                          <a:pt x="3132082" y="727755"/>
                        </a:cubicBezTo>
                        <a:cubicBezTo>
                          <a:pt x="2883396" y="774710"/>
                          <a:pt x="2723998" y="681747"/>
                          <a:pt x="2610068" y="727755"/>
                        </a:cubicBezTo>
                        <a:cubicBezTo>
                          <a:pt x="2496138" y="773763"/>
                          <a:pt x="2369292" y="718680"/>
                          <a:pt x="2150696" y="727755"/>
                        </a:cubicBezTo>
                        <a:cubicBezTo>
                          <a:pt x="1932100" y="736830"/>
                          <a:pt x="1735476" y="698274"/>
                          <a:pt x="1566041" y="727755"/>
                        </a:cubicBezTo>
                        <a:cubicBezTo>
                          <a:pt x="1396607" y="757236"/>
                          <a:pt x="1212446" y="724289"/>
                          <a:pt x="1075348" y="727755"/>
                        </a:cubicBezTo>
                        <a:cubicBezTo>
                          <a:pt x="938250" y="731221"/>
                          <a:pt x="741713" y="719087"/>
                          <a:pt x="647297" y="727755"/>
                        </a:cubicBezTo>
                        <a:cubicBezTo>
                          <a:pt x="552881" y="736423"/>
                          <a:pt x="142519" y="670092"/>
                          <a:pt x="0" y="727755"/>
                        </a:cubicBezTo>
                        <a:cubicBezTo>
                          <a:pt x="-35490" y="608760"/>
                          <a:pt x="16472" y="457720"/>
                          <a:pt x="0" y="378433"/>
                        </a:cubicBezTo>
                        <a:cubicBezTo>
                          <a:pt x="-16472" y="299146"/>
                          <a:pt x="23821" y="155803"/>
                          <a:pt x="0" y="0"/>
                        </a:cubicBezTo>
                        <a:close/>
                      </a:path>
                      <a:path w="3132082" h="727755" stroke="0" extrusionOk="0">
                        <a:moveTo>
                          <a:pt x="0" y="0"/>
                        </a:moveTo>
                        <a:cubicBezTo>
                          <a:pt x="104147" y="-40260"/>
                          <a:pt x="323921" y="55191"/>
                          <a:pt x="490693" y="0"/>
                        </a:cubicBezTo>
                        <a:cubicBezTo>
                          <a:pt x="657465" y="-55191"/>
                          <a:pt x="791984" y="26810"/>
                          <a:pt x="918744" y="0"/>
                        </a:cubicBezTo>
                        <a:cubicBezTo>
                          <a:pt x="1045504" y="-26810"/>
                          <a:pt x="1232489" y="55926"/>
                          <a:pt x="1503399" y="0"/>
                        </a:cubicBezTo>
                        <a:cubicBezTo>
                          <a:pt x="1774309" y="-55926"/>
                          <a:pt x="1850554" y="31961"/>
                          <a:pt x="1994092" y="0"/>
                        </a:cubicBezTo>
                        <a:cubicBezTo>
                          <a:pt x="2137630" y="-31961"/>
                          <a:pt x="2281610" y="3728"/>
                          <a:pt x="2484785" y="0"/>
                        </a:cubicBezTo>
                        <a:cubicBezTo>
                          <a:pt x="2687960" y="-3728"/>
                          <a:pt x="2901507" y="37995"/>
                          <a:pt x="3132082" y="0"/>
                        </a:cubicBezTo>
                        <a:cubicBezTo>
                          <a:pt x="3134502" y="161419"/>
                          <a:pt x="3127275" y="276984"/>
                          <a:pt x="3132082" y="349322"/>
                        </a:cubicBezTo>
                        <a:cubicBezTo>
                          <a:pt x="3136889" y="421660"/>
                          <a:pt x="3125606" y="636776"/>
                          <a:pt x="3132082" y="727755"/>
                        </a:cubicBezTo>
                        <a:cubicBezTo>
                          <a:pt x="2902739" y="742210"/>
                          <a:pt x="2791519" y="676762"/>
                          <a:pt x="2672710" y="727755"/>
                        </a:cubicBezTo>
                        <a:cubicBezTo>
                          <a:pt x="2553901" y="778748"/>
                          <a:pt x="2304069" y="677597"/>
                          <a:pt x="2150696" y="727755"/>
                        </a:cubicBezTo>
                        <a:cubicBezTo>
                          <a:pt x="1997323" y="777913"/>
                          <a:pt x="1829771" y="695842"/>
                          <a:pt x="1628683" y="727755"/>
                        </a:cubicBezTo>
                        <a:cubicBezTo>
                          <a:pt x="1427595" y="759668"/>
                          <a:pt x="1360187" y="672292"/>
                          <a:pt x="1137990" y="727755"/>
                        </a:cubicBezTo>
                        <a:cubicBezTo>
                          <a:pt x="915793" y="783218"/>
                          <a:pt x="840332" y="726481"/>
                          <a:pt x="553334" y="727755"/>
                        </a:cubicBezTo>
                        <a:cubicBezTo>
                          <a:pt x="266336" y="729029"/>
                          <a:pt x="117826" y="682732"/>
                          <a:pt x="0" y="727755"/>
                        </a:cubicBezTo>
                        <a:cubicBezTo>
                          <a:pt x="-38336" y="602062"/>
                          <a:pt x="21164" y="506353"/>
                          <a:pt x="0" y="378433"/>
                        </a:cubicBezTo>
                        <a:cubicBezTo>
                          <a:pt x="-21164" y="250513"/>
                          <a:pt x="7797" y="8248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mj-lt"/>
                <a:ea typeface="Roboto" panose="02000000000000000000" pitchFamily="2" charset="0"/>
              </a:rPr>
              <a:t>One, two, three... vs. 1,2,3...</a:t>
            </a:r>
          </a:p>
          <a:p>
            <a:pPr algn="ctr"/>
            <a:r>
              <a:rPr lang="en-US" sz="1700" dirty="0">
                <a:solidFill>
                  <a:schemeClr val="tx1"/>
                </a:solidFill>
                <a:latin typeface="+mj-lt"/>
                <a:ea typeface="Roboto" panose="02000000000000000000" pitchFamily="2" charset="0"/>
              </a:rPr>
              <a:t>(Letters or numerals?)</a:t>
            </a:r>
          </a:p>
        </p:txBody>
      </p:sp>
      <p:sp>
        <p:nvSpPr>
          <p:cNvPr id="19" name="Rectangle 18">
            <a:extLst>
              <a:ext uri="{FF2B5EF4-FFF2-40B4-BE49-F238E27FC236}">
                <a16:creationId xmlns:a16="http://schemas.microsoft.com/office/drawing/2014/main" id="{34A5A8E9-A328-5146-A18A-C7BF0A445A9A}"/>
              </a:ext>
            </a:extLst>
          </p:cNvPr>
          <p:cNvSpPr/>
          <p:nvPr/>
        </p:nvSpPr>
        <p:spPr>
          <a:xfrm>
            <a:off x="6892325" y="3552320"/>
            <a:ext cx="3132082" cy="727755"/>
          </a:xfrm>
          <a:prstGeom prst="rect">
            <a:avLst/>
          </a:prstGeom>
          <a:solidFill>
            <a:schemeClr val="bg1"/>
          </a:solidFill>
          <a:ln w="19050">
            <a:solidFill>
              <a:srgbClr val="7030A0"/>
            </a:solidFill>
            <a:extLst>
              <a:ext uri="{C807C97D-BFC1-408E-A445-0C87EB9F89A2}">
                <ask:lineSketchStyleProps xmlns:ask="http://schemas.microsoft.com/office/drawing/2018/sketchyshapes" sd="1219033472">
                  <a:custGeom>
                    <a:avLst/>
                    <a:gdLst>
                      <a:gd name="connsiteX0" fmla="*/ 0 w 3132082"/>
                      <a:gd name="connsiteY0" fmla="*/ 0 h 727755"/>
                      <a:gd name="connsiteX1" fmla="*/ 490693 w 3132082"/>
                      <a:gd name="connsiteY1" fmla="*/ 0 h 727755"/>
                      <a:gd name="connsiteX2" fmla="*/ 918744 w 3132082"/>
                      <a:gd name="connsiteY2" fmla="*/ 0 h 727755"/>
                      <a:gd name="connsiteX3" fmla="*/ 1378116 w 3132082"/>
                      <a:gd name="connsiteY3" fmla="*/ 0 h 727755"/>
                      <a:gd name="connsiteX4" fmla="*/ 1931451 w 3132082"/>
                      <a:gd name="connsiteY4" fmla="*/ 0 h 727755"/>
                      <a:gd name="connsiteX5" fmla="*/ 2422143 w 3132082"/>
                      <a:gd name="connsiteY5" fmla="*/ 0 h 727755"/>
                      <a:gd name="connsiteX6" fmla="*/ 3132082 w 3132082"/>
                      <a:gd name="connsiteY6" fmla="*/ 0 h 727755"/>
                      <a:gd name="connsiteX7" fmla="*/ 3132082 w 3132082"/>
                      <a:gd name="connsiteY7" fmla="*/ 371155 h 727755"/>
                      <a:gd name="connsiteX8" fmla="*/ 3132082 w 3132082"/>
                      <a:gd name="connsiteY8" fmla="*/ 727755 h 727755"/>
                      <a:gd name="connsiteX9" fmla="*/ 2610068 w 3132082"/>
                      <a:gd name="connsiteY9" fmla="*/ 727755 h 727755"/>
                      <a:gd name="connsiteX10" fmla="*/ 2150696 w 3132082"/>
                      <a:gd name="connsiteY10" fmla="*/ 727755 h 727755"/>
                      <a:gd name="connsiteX11" fmla="*/ 1566041 w 3132082"/>
                      <a:gd name="connsiteY11" fmla="*/ 727755 h 727755"/>
                      <a:gd name="connsiteX12" fmla="*/ 1075348 w 3132082"/>
                      <a:gd name="connsiteY12" fmla="*/ 727755 h 727755"/>
                      <a:gd name="connsiteX13" fmla="*/ 647297 w 3132082"/>
                      <a:gd name="connsiteY13" fmla="*/ 727755 h 727755"/>
                      <a:gd name="connsiteX14" fmla="*/ 0 w 3132082"/>
                      <a:gd name="connsiteY14" fmla="*/ 727755 h 727755"/>
                      <a:gd name="connsiteX15" fmla="*/ 0 w 3132082"/>
                      <a:gd name="connsiteY15" fmla="*/ 378433 h 727755"/>
                      <a:gd name="connsiteX16" fmla="*/ 0 w 3132082"/>
                      <a:gd name="connsiteY16" fmla="*/ 0 h 72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2082" h="727755" fill="none" extrusionOk="0">
                        <a:moveTo>
                          <a:pt x="0" y="0"/>
                        </a:moveTo>
                        <a:cubicBezTo>
                          <a:pt x="220372" y="-28968"/>
                          <a:pt x="259714" y="41608"/>
                          <a:pt x="490693" y="0"/>
                        </a:cubicBezTo>
                        <a:cubicBezTo>
                          <a:pt x="721672" y="-41608"/>
                          <a:pt x="735418" y="4325"/>
                          <a:pt x="918744" y="0"/>
                        </a:cubicBezTo>
                        <a:cubicBezTo>
                          <a:pt x="1102070" y="-4325"/>
                          <a:pt x="1205511" y="8403"/>
                          <a:pt x="1378116" y="0"/>
                        </a:cubicBezTo>
                        <a:cubicBezTo>
                          <a:pt x="1550721" y="-8403"/>
                          <a:pt x="1677893" y="43893"/>
                          <a:pt x="1931451" y="0"/>
                        </a:cubicBezTo>
                        <a:cubicBezTo>
                          <a:pt x="2185010" y="-43893"/>
                          <a:pt x="2215646" y="25072"/>
                          <a:pt x="2422143" y="0"/>
                        </a:cubicBezTo>
                        <a:cubicBezTo>
                          <a:pt x="2628640" y="-25072"/>
                          <a:pt x="2904058" y="58162"/>
                          <a:pt x="3132082" y="0"/>
                        </a:cubicBezTo>
                        <a:cubicBezTo>
                          <a:pt x="3139165" y="81433"/>
                          <a:pt x="3091278" y="244517"/>
                          <a:pt x="3132082" y="371155"/>
                        </a:cubicBezTo>
                        <a:cubicBezTo>
                          <a:pt x="3172886" y="497793"/>
                          <a:pt x="3130288" y="654403"/>
                          <a:pt x="3132082" y="727755"/>
                        </a:cubicBezTo>
                        <a:cubicBezTo>
                          <a:pt x="2883396" y="774710"/>
                          <a:pt x="2723998" y="681747"/>
                          <a:pt x="2610068" y="727755"/>
                        </a:cubicBezTo>
                        <a:cubicBezTo>
                          <a:pt x="2496138" y="773763"/>
                          <a:pt x="2369292" y="718680"/>
                          <a:pt x="2150696" y="727755"/>
                        </a:cubicBezTo>
                        <a:cubicBezTo>
                          <a:pt x="1932100" y="736830"/>
                          <a:pt x="1735476" y="698274"/>
                          <a:pt x="1566041" y="727755"/>
                        </a:cubicBezTo>
                        <a:cubicBezTo>
                          <a:pt x="1396607" y="757236"/>
                          <a:pt x="1212446" y="724289"/>
                          <a:pt x="1075348" y="727755"/>
                        </a:cubicBezTo>
                        <a:cubicBezTo>
                          <a:pt x="938250" y="731221"/>
                          <a:pt x="741713" y="719087"/>
                          <a:pt x="647297" y="727755"/>
                        </a:cubicBezTo>
                        <a:cubicBezTo>
                          <a:pt x="552881" y="736423"/>
                          <a:pt x="142519" y="670092"/>
                          <a:pt x="0" y="727755"/>
                        </a:cubicBezTo>
                        <a:cubicBezTo>
                          <a:pt x="-35490" y="608760"/>
                          <a:pt x="16472" y="457720"/>
                          <a:pt x="0" y="378433"/>
                        </a:cubicBezTo>
                        <a:cubicBezTo>
                          <a:pt x="-16472" y="299146"/>
                          <a:pt x="23821" y="155803"/>
                          <a:pt x="0" y="0"/>
                        </a:cubicBezTo>
                        <a:close/>
                      </a:path>
                      <a:path w="3132082" h="727755" stroke="0" extrusionOk="0">
                        <a:moveTo>
                          <a:pt x="0" y="0"/>
                        </a:moveTo>
                        <a:cubicBezTo>
                          <a:pt x="104147" y="-40260"/>
                          <a:pt x="323921" y="55191"/>
                          <a:pt x="490693" y="0"/>
                        </a:cubicBezTo>
                        <a:cubicBezTo>
                          <a:pt x="657465" y="-55191"/>
                          <a:pt x="791984" y="26810"/>
                          <a:pt x="918744" y="0"/>
                        </a:cubicBezTo>
                        <a:cubicBezTo>
                          <a:pt x="1045504" y="-26810"/>
                          <a:pt x="1232489" y="55926"/>
                          <a:pt x="1503399" y="0"/>
                        </a:cubicBezTo>
                        <a:cubicBezTo>
                          <a:pt x="1774309" y="-55926"/>
                          <a:pt x="1850554" y="31961"/>
                          <a:pt x="1994092" y="0"/>
                        </a:cubicBezTo>
                        <a:cubicBezTo>
                          <a:pt x="2137630" y="-31961"/>
                          <a:pt x="2281610" y="3728"/>
                          <a:pt x="2484785" y="0"/>
                        </a:cubicBezTo>
                        <a:cubicBezTo>
                          <a:pt x="2687960" y="-3728"/>
                          <a:pt x="2901507" y="37995"/>
                          <a:pt x="3132082" y="0"/>
                        </a:cubicBezTo>
                        <a:cubicBezTo>
                          <a:pt x="3134502" y="161419"/>
                          <a:pt x="3127275" y="276984"/>
                          <a:pt x="3132082" y="349322"/>
                        </a:cubicBezTo>
                        <a:cubicBezTo>
                          <a:pt x="3136889" y="421660"/>
                          <a:pt x="3125606" y="636776"/>
                          <a:pt x="3132082" y="727755"/>
                        </a:cubicBezTo>
                        <a:cubicBezTo>
                          <a:pt x="2902739" y="742210"/>
                          <a:pt x="2791519" y="676762"/>
                          <a:pt x="2672710" y="727755"/>
                        </a:cubicBezTo>
                        <a:cubicBezTo>
                          <a:pt x="2553901" y="778748"/>
                          <a:pt x="2304069" y="677597"/>
                          <a:pt x="2150696" y="727755"/>
                        </a:cubicBezTo>
                        <a:cubicBezTo>
                          <a:pt x="1997323" y="777913"/>
                          <a:pt x="1829771" y="695842"/>
                          <a:pt x="1628683" y="727755"/>
                        </a:cubicBezTo>
                        <a:cubicBezTo>
                          <a:pt x="1427595" y="759668"/>
                          <a:pt x="1360187" y="672292"/>
                          <a:pt x="1137990" y="727755"/>
                        </a:cubicBezTo>
                        <a:cubicBezTo>
                          <a:pt x="915793" y="783218"/>
                          <a:pt x="840332" y="726481"/>
                          <a:pt x="553334" y="727755"/>
                        </a:cubicBezTo>
                        <a:cubicBezTo>
                          <a:pt x="266336" y="729029"/>
                          <a:pt x="117826" y="682732"/>
                          <a:pt x="0" y="727755"/>
                        </a:cubicBezTo>
                        <a:cubicBezTo>
                          <a:pt x="-38336" y="602062"/>
                          <a:pt x="21164" y="506353"/>
                          <a:pt x="0" y="378433"/>
                        </a:cubicBezTo>
                        <a:cubicBezTo>
                          <a:pt x="-21164" y="250513"/>
                          <a:pt x="7797" y="8248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Roboto" panose="02000000000000000000" pitchFamily="2" charset="0"/>
              </a:rPr>
              <a:t>X, Y, and Z vs. X, Y and Z </a:t>
            </a:r>
          </a:p>
          <a:p>
            <a:pPr algn="ctr"/>
            <a:r>
              <a:rPr lang="en-US" sz="1600" dirty="0">
                <a:solidFill>
                  <a:schemeClr val="tx1"/>
                </a:solidFill>
                <a:latin typeface="+mj-lt"/>
                <a:ea typeface="Roboto" panose="02000000000000000000" pitchFamily="2" charset="0"/>
              </a:rPr>
              <a:t>(Using the Oxford comma </a:t>
            </a:r>
          </a:p>
          <a:p>
            <a:pPr algn="ctr"/>
            <a:r>
              <a:rPr lang="en-US" sz="1600" dirty="0">
                <a:solidFill>
                  <a:schemeClr val="tx1"/>
                </a:solidFill>
                <a:latin typeface="+mj-lt"/>
                <a:ea typeface="Roboto" panose="02000000000000000000" pitchFamily="2" charset="0"/>
              </a:rPr>
              <a:t>or not?)</a:t>
            </a:r>
          </a:p>
        </p:txBody>
      </p:sp>
      <p:sp>
        <p:nvSpPr>
          <p:cNvPr id="20" name="Rectangle 19">
            <a:extLst>
              <a:ext uri="{FF2B5EF4-FFF2-40B4-BE49-F238E27FC236}">
                <a16:creationId xmlns:a16="http://schemas.microsoft.com/office/drawing/2014/main" id="{13EA8BC9-832B-D941-ABCB-105BC1E84682}"/>
              </a:ext>
            </a:extLst>
          </p:cNvPr>
          <p:cNvSpPr/>
          <p:nvPr/>
        </p:nvSpPr>
        <p:spPr>
          <a:xfrm>
            <a:off x="6892325" y="4645395"/>
            <a:ext cx="3132082" cy="727755"/>
          </a:xfrm>
          <a:prstGeom prst="rect">
            <a:avLst/>
          </a:prstGeom>
          <a:solidFill>
            <a:schemeClr val="bg1"/>
          </a:solidFill>
          <a:ln w="19050">
            <a:solidFill>
              <a:srgbClr val="7030A0"/>
            </a:solidFill>
            <a:extLst>
              <a:ext uri="{C807C97D-BFC1-408E-A445-0C87EB9F89A2}">
                <ask:lineSketchStyleProps xmlns:ask="http://schemas.microsoft.com/office/drawing/2018/sketchyshapes" sd="1219033472">
                  <a:custGeom>
                    <a:avLst/>
                    <a:gdLst>
                      <a:gd name="connsiteX0" fmla="*/ 0 w 3132082"/>
                      <a:gd name="connsiteY0" fmla="*/ 0 h 727755"/>
                      <a:gd name="connsiteX1" fmla="*/ 490693 w 3132082"/>
                      <a:gd name="connsiteY1" fmla="*/ 0 h 727755"/>
                      <a:gd name="connsiteX2" fmla="*/ 918744 w 3132082"/>
                      <a:gd name="connsiteY2" fmla="*/ 0 h 727755"/>
                      <a:gd name="connsiteX3" fmla="*/ 1378116 w 3132082"/>
                      <a:gd name="connsiteY3" fmla="*/ 0 h 727755"/>
                      <a:gd name="connsiteX4" fmla="*/ 1931451 w 3132082"/>
                      <a:gd name="connsiteY4" fmla="*/ 0 h 727755"/>
                      <a:gd name="connsiteX5" fmla="*/ 2422143 w 3132082"/>
                      <a:gd name="connsiteY5" fmla="*/ 0 h 727755"/>
                      <a:gd name="connsiteX6" fmla="*/ 3132082 w 3132082"/>
                      <a:gd name="connsiteY6" fmla="*/ 0 h 727755"/>
                      <a:gd name="connsiteX7" fmla="*/ 3132082 w 3132082"/>
                      <a:gd name="connsiteY7" fmla="*/ 371155 h 727755"/>
                      <a:gd name="connsiteX8" fmla="*/ 3132082 w 3132082"/>
                      <a:gd name="connsiteY8" fmla="*/ 727755 h 727755"/>
                      <a:gd name="connsiteX9" fmla="*/ 2610068 w 3132082"/>
                      <a:gd name="connsiteY9" fmla="*/ 727755 h 727755"/>
                      <a:gd name="connsiteX10" fmla="*/ 2150696 w 3132082"/>
                      <a:gd name="connsiteY10" fmla="*/ 727755 h 727755"/>
                      <a:gd name="connsiteX11" fmla="*/ 1566041 w 3132082"/>
                      <a:gd name="connsiteY11" fmla="*/ 727755 h 727755"/>
                      <a:gd name="connsiteX12" fmla="*/ 1075348 w 3132082"/>
                      <a:gd name="connsiteY12" fmla="*/ 727755 h 727755"/>
                      <a:gd name="connsiteX13" fmla="*/ 647297 w 3132082"/>
                      <a:gd name="connsiteY13" fmla="*/ 727755 h 727755"/>
                      <a:gd name="connsiteX14" fmla="*/ 0 w 3132082"/>
                      <a:gd name="connsiteY14" fmla="*/ 727755 h 727755"/>
                      <a:gd name="connsiteX15" fmla="*/ 0 w 3132082"/>
                      <a:gd name="connsiteY15" fmla="*/ 378433 h 727755"/>
                      <a:gd name="connsiteX16" fmla="*/ 0 w 3132082"/>
                      <a:gd name="connsiteY16" fmla="*/ 0 h 72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2082" h="727755" fill="none" extrusionOk="0">
                        <a:moveTo>
                          <a:pt x="0" y="0"/>
                        </a:moveTo>
                        <a:cubicBezTo>
                          <a:pt x="220372" y="-28968"/>
                          <a:pt x="259714" y="41608"/>
                          <a:pt x="490693" y="0"/>
                        </a:cubicBezTo>
                        <a:cubicBezTo>
                          <a:pt x="721672" y="-41608"/>
                          <a:pt x="735418" y="4325"/>
                          <a:pt x="918744" y="0"/>
                        </a:cubicBezTo>
                        <a:cubicBezTo>
                          <a:pt x="1102070" y="-4325"/>
                          <a:pt x="1205511" y="8403"/>
                          <a:pt x="1378116" y="0"/>
                        </a:cubicBezTo>
                        <a:cubicBezTo>
                          <a:pt x="1550721" y="-8403"/>
                          <a:pt x="1677893" y="43893"/>
                          <a:pt x="1931451" y="0"/>
                        </a:cubicBezTo>
                        <a:cubicBezTo>
                          <a:pt x="2185010" y="-43893"/>
                          <a:pt x="2215646" y="25072"/>
                          <a:pt x="2422143" y="0"/>
                        </a:cubicBezTo>
                        <a:cubicBezTo>
                          <a:pt x="2628640" y="-25072"/>
                          <a:pt x="2904058" y="58162"/>
                          <a:pt x="3132082" y="0"/>
                        </a:cubicBezTo>
                        <a:cubicBezTo>
                          <a:pt x="3139165" y="81433"/>
                          <a:pt x="3091278" y="244517"/>
                          <a:pt x="3132082" y="371155"/>
                        </a:cubicBezTo>
                        <a:cubicBezTo>
                          <a:pt x="3172886" y="497793"/>
                          <a:pt x="3130288" y="654403"/>
                          <a:pt x="3132082" y="727755"/>
                        </a:cubicBezTo>
                        <a:cubicBezTo>
                          <a:pt x="2883396" y="774710"/>
                          <a:pt x="2723998" y="681747"/>
                          <a:pt x="2610068" y="727755"/>
                        </a:cubicBezTo>
                        <a:cubicBezTo>
                          <a:pt x="2496138" y="773763"/>
                          <a:pt x="2369292" y="718680"/>
                          <a:pt x="2150696" y="727755"/>
                        </a:cubicBezTo>
                        <a:cubicBezTo>
                          <a:pt x="1932100" y="736830"/>
                          <a:pt x="1735476" y="698274"/>
                          <a:pt x="1566041" y="727755"/>
                        </a:cubicBezTo>
                        <a:cubicBezTo>
                          <a:pt x="1396607" y="757236"/>
                          <a:pt x="1212446" y="724289"/>
                          <a:pt x="1075348" y="727755"/>
                        </a:cubicBezTo>
                        <a:cubicBezTo>
                          <a:pt x="938250" y="731221"/>
                          <a:pt x="741713" y="719087"/>
                          <a:pt x="647297" y="727755"/>
                        </a:cubicBezTo>
                        <a:cubicBezTo>
                          <a:pt x="552881" y="736423"/>
                          <a:pt x="142519" y="670092"/>
                          <a:pt x="0" y="727755"/>
                        </a:cubicBezTo>
                        <a:cubicBezTo>
                          <a:pt x="-35490" y="608760"/>
                          <a:pt x="16472" y="457720"/>
                          <a:pt x="0" y="378433"/>
                        </a:cubicBezTo>
                        <a:cubicBezTo>
                          <a:pt x="-16472" y="299146"/>
                          <a:pt x="23821" y="155803"/>
                          <a:pt x="0" y="0"/>
                        </a:cubicBezTo>
                        <a:close/>
                      </a:path>
                      <a:path w="3132082" h="727755" stroke="0" extrusionOk="0">
                        <a:moveTo>
                          <a:pt x="0" y="0"/>
                        </a:moveTo>
                        <a:cubicBezTo>
                          <a:pt x="104147" y="-40260"/>
                          <a:pt x="323921" y="55191"/>
                          <a:pt x="490693" y="0"/>
                        </a:cubicBezTo>
                        <a:cubicBezTo>
                          <a:pt x="657465" y="-55191"/>
                          <a:pt x="791984" y="26810"/>
                          <a:pt x="918744" y="0"/>
                        </a:cubicBezTo>
                        <a:cubicBezTo>
                          <a:pt x="1045504" y="-26810"/>
                          <a:pt x="1232489" y="55926"/>
                          <a:pt x="1503399" y="0"/>
                        </a:cubicBezTo>
                        <a:cubicBezTo>
                          <a:pt x="1774309" y="-55926"/>
                          <a:pt x="1850554" y="31961"/>
                          <a:pt x="1994092" y="0"/>
                        </a:cubicBezTo>
                        <a:cubicBezTo>
                          <a:pt x="2137630" y="-31961"/>
                          <a:pt x="2281610" y="3728"/>
                          <a:pt x="2484785" y="0"/>
                        </a:cubicBezTo>
                        <a:cubicBezTo>
                          <a:pt x="2687960" y="-3728"/>
                          <a:pt x="2901507" y="37995"/>
                          <a:pt x="3132082" y="0"/>
                        </a:cubicBezTo>
                        <a:cubicBezTo>
                          <a:pt x="3134502" y="161419"/>
                          <a:pt x="3127275" y="276984"/>
                          <a:pt x="3132082" y="349322"/>
                        </a:cubicBezTo>
                        <a:cubicBezTo>
                          <a:pt x="3136889" y="421660"/>
                          <a:pt x="3125606" y="636776"/>
                          <a:pt x="3132082" y="727755"/>
                        </a:cubicBezTo>
                        <a:cubicBezTo>
                          <a:pt x="2902739" y="742210"/>
                          <a:pt x="2791519" y="676762"/>
                          <a:pt x="2672710" y="727755"/>
                        </a:cubicBezTo>
                        <a:cubicBezTo>
                          <a:pt x="2553901" y="778748"/>
                          <a:pt x="2304069" y="677597"/>
                          <a:pt x="2150696" y="727755"/>
                        </a:cubicBezTo>
                        <a:cubicBezTo>
                          <a:pt x="1997323" y="777913"/>
                          <a:pt x="1829771" y="695842"/>
                          <a:pt x="1628683" y="727755"/>
                        </a:cubicBezTo>
                        <a:cubicBezTo>
                          <a:pt x="1427595" y="759668"/>
                          <a:pt x="1360187" y="672292"/>
                          <a:pt x="1137990" y="727755"/>
                        </a:cubicBezTo>
                        <a:cubicBezTo>
                          <a:pt x="915793" y="783218"/>
                          <a:pt x="840332" y="726481"/>
                          <a:pt x="553334" y="727755"/>
                        </a:cubicBezTo>
                        <a:cubicBezTo>
                          <a:pt x="266336" y="729029"/>
                          <a:pt x="117826" y="682732"/>
                          <a:pt x="0" y="727755"/>
                        </a:cubicBezTo>
                        <a:cubicBezTo>
                          <a:pt x="-38336" y="602062"/>
                          <a:pt x="21164" y="506353"/>
                          <a:pt x="0" y="378433"/>
                        </a:cubicBezTo>
                        <a:cubicBezTo>
                          <a:pt x="-21164" y="250513"/>
                          <a:pt x="7797" y="8248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Roboto" panose="02000000000000000000" pitchFamily="2" charset="0"/>
              </a:rPr>
              <a:t>British vs. American English?</a:t>
            </a:r>
          </a:p>
          <a:p>
            <a:pPr algn="ctr"/>
            <a:r>
              <a:rPr lang="en-US" sz="1600" dirty="0">
                <a:solidFill>
                  <a:schemeClr val="tx1"/>
                </a:solidFill>
                <a:latin typeface="+mj-lt"/>
                <a:ea typeface="Roboto" panose="02000000000000000000" pitchFamily="2" charset="0"/>
              </a:rPr>
              <a:t>(“</a:t>
            </a:r>
            <a:r>
              <a:rPr lang="en-US" sz="1600" dirty="0" err="1">
                <a:solidFill>
                  <a:schemeClr val="tx1"/>
                </a:solidFill>
                <a:latin typeface="+mj-lt"/>
                <a:ea typeface="Roboto" panose="02000000000000000000" pitchFamily="2" charset="0"/>
              </a:rPr>
              <a:t>Programme</a:t>
            </a:r>
            <a:r>
              <a:rPr lang="en-US" sz="1600" dirty="0">
                <a:solidFill>
                  <a:schemeClr val="tx1"/>
                </a:solidFill>
                <a:latin typeface="+mj-lt"/>
                <a:ea typeface="Roboto" panose="02000000000000000000" pitchFamily="2" charset="0"/>
              </a:rPr>
              <a:t>” or “program”)</a:t>
            </a:r>
          </a:p>
        </p:txBody>
      </p:sp>
      <p:sp>
        <p:nvSpPr>
          <p:cNvPr id="4" name="Slide Number Placeholder 3">
            <a:extLst>
              <a:ext uri="{FF2B5EF4-FFF2-40B4-BE49-F238E27FC236}">
                <a16:creationId xmlns:a16="http://schemas.microsoft.com/office/drawing/2014/main" id="{E50C2AC2-BF2F-9145-93CE-A90FF081CE96}"/>
              </a:ext>
            </a:extLst>
          </p:cNvPr>
          <p:cNvSpPr>
            <a:spLocks noGrp="1"/>
          </p:cNvSpPr>
          <p:nvPr>
            <p:ph type="sldNum" sz="quarter" idx="11"/>
          </p:nvPr>
        </p:nvSpPr>
        <p:spPr/>
        <p:txBody>
          <a:bodyPr/>
          <a:lstStyle/>
          <a:p>
            <a:r>
              <a:rPr lang="en-US" dirty="0"/>
              <a:t>Slide </a:t>
            </a:r>
            <a:fld id="{D68028E8-FA4C-4542-87ED-7A63BE53FA53}" type="slidenum">
              <a:rPr lang="en-US" smtClean="0"/>
              <a:pPr/>
              <a:t>12</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65948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Arial" panose="020B0604020202020204" pitchFamily="34" charset="0"/>
                <a:ea typeface="Roboto Medium" panose="02000000000000000000" pitchFamily="2" charset="0"/>
              </a:rPr>
              <a:t>Past tense examples</a:t>
            </a:r>
          </a:p>
          <a:p>
            <a:pPr marL="290513" lvl="1" indent="-280988">
              <a:lnSpc>
                <a:spcPct val="100000"/>
              </a:lnSpc>
              <a:buClr>
                <a:srgbClr val="7030A0"/>
              </a:buClr>
            </a:pPr>
            <a:r>
              <a:rPr lang="en-US" sz="2000" dirty="0">
                <a:latin typeface="Arial" panose="020B0604020202020204" pitchFamily="34" charset="0"/>
                <a:ea typeface="Roboto" panose="02000000000000000000" pitchFamily="2" charset="0"/>
              </a:rPr>
              <a:t>Work done</a:t>
            </a:r>
          </a:p>
          <a:p>
            <a:pPr marL="747713" lvl="2" indent="-280988">
              <a:lnSpc>
                <a:spcPct val="100000"/>
              </a:lnSpc>
              <a:buClr>
                <a:srgbClr val="7030A0"/>
              </a:buClr>
            </a:pPr>
            <a:r>
              <a:rPr lang="en-US" sz="1600" dirty="0">
                <a:latin typeface="Arial" panose="020B0604020202020204" pitchFamily="34" charset="0"/>
                <a:ea typeface="Roboto" panose="02000000000000000000" pitchFamily="2" charset="0"/>
              </a:rPr>
              <a:t>“We collected blood samples…”</a:t>
            </a:r>
          </a:p>
          <a:p>
            <a:pPr marL="747713" lvl="2" indent="-280988">
              <a:lnSpc>
                <a:spcPct val="100000"/>
              </a:lnSpc>
              <a:buClr>
                <a:srgbClr val="7030A0"/>
              </a:buClr>
            </a:pPr>
            <a:r>
              <a:rPr lang="en-US" sz="1600" dirty="0">
                <a:latin typeface="Arial" panose="020B0604020202020204" pitchFamily="34" charset="0"/>
                <a:ea typeface="Roboto" panose="02000000000000000000" pitchFamily="2" charset="0"/>
              </a:rPr>
              <a:t>“Astronomers decided to rename…”</a:t>
            </a:r>
          </a:p>
          <a:p>
            <a:pPr marL="290513" lvl="1" indent="-280988">
              <a:lnSpc>
                <a:spcPct val="100000"/>
              </a:lnSpc>
              <a:buClr>
                <a:srgbClr val="7030A0"/>
              </a:buClr>
            </a:pPr>
            <a:r>
              <a:rPr lang="en-US" sz="2000" dirty="0">
                <a:latin typeface="Arial" panose="020B0604020202020204" pitchFamily="34" charset="0"/>
                <a:ea typeface="Roboto" panose="02000000000000000000" pitchFamily="2" charset="0"/>
              </a:rPr>
              <a:t>Work reported</a:t>
            </a:r>
          </a:p>
          <a:p>
            <a:pPr marL="747713" lvl="2" indent="-280988">
              <a:lnSpc>
                <a:spcPct val="100000"/>
              </a:lnSpc>
              <a:buClr>
                <a:srgbClr val="7030A0"/>
              </a:buClr>
            </a:pPr>
            <a:r>
              <a:rPr lang="en-US" sz="1600" dirty="0">
                <a:latin typeface="Arial" panose="020B0604020202020204" pitchFamily="34" charset="0"/>
                <a:ea typeface="Roboto" panose="02000000000000000000" pitchFamily="2" charset="0"/>
              </a:rPr>
              <a:t>“Alvarez reported a similar rate…”</a:t>
            </a:r>
          </a:p>
          <a:p>
            <a:pPr marL="747713" lvl="2" indent="-280988">
              <a:lnSpc>
                <a:spcPct val="100000"/>
              </a:lnSpc>
              <a:buClr>
                <a:srgbClr val="7030A0"/>
              </a:buClr>
            </a:pPr>
            <a:r>
              <a:rPr lang="en-US" sz="1600" dirty="0">
                <a:latin typeface="Arial" panose="020B0604020202020204" pitchFamily="34" charset="0"/>
                <a:ea typeface="Roboto" panose="02000000000000000000" pitchFamily="2" charset="0"/>
              </a:rPr>
              <a:t>“In 2009, </a:t>
            </a:r>
            <a:r>
              <a:rPr lang="en-US" sz="1600" dirty="0" err="1">
                <a:latin typeface="Arial" panose="020B0604020202020204" pitchFamily="34" charset="0"/>
                <a:ea typeface="Roboto" panose="02000000000000000000" pitchFamily="2" charset="0"/>
              </a:rPr>
              <a:t>Tsui</a:t>
            </a:r>
            <a:r>
              <a:rPr lang="en-US" sz="1600" dirty="0">
                <a:latin typeface="Arial" panose="020B0604020202020204" pitchFamily="34" charset="0"/>
                <a:ea typeface="Roboto" panose="02000000000000000000" pitchFamily="2" charset="0"/>
              </a:rPr>
              <a:t> published an alternative method…”</a:t>
            </a:r>
          </a:p>
          <a:p>
            <a:pPr marL="290513" lvl="1" indent="-280988">
              <a:lnSpc>
                <a:spcPct val="100000"/>
              </a:lnSpc>
              <a:buClr>
                <a:srgbClr val="7030A0"/>
              </a:buClr>
            </a:pPr>
            <a:r>
              <a:rPr lang="en-US" sz="2000" dirty="0">
                <a:latin typeface="Arial" panose="020B0604020202020204" pitchFamily="34" charset="0"/>
                <a:ea typeface="Roboto" panose="02000000000000000000" pitchFamily="2" charset="0"/>
              </a:rPr>
              <a:t>Observations</a:t>
            </a:r>
          </a:p>
          <a:p>
            <a:pPr marL="747713" lvl="2" indent="-280988">
              <a:lnSpc>
                <a:spcPct val="100000"/>
              </a:lnSpc>
              <a:buClr>
                <a:srgbClr val="7030A0"/>
              </a:buClr>
            </a:pPr>
            <a:r>
              <a:rPr lang="en-US" sz="1600" dirty="0">
                <a:latin typeface="Arial" panose="020B0604020202020204" pitchFamily="34" charset="0"/>
                <a:ea typeface="Roboto" panose="02000000000000000000" pitchFamily="2" charset="0"/>
              </a:rPr>
              <a:t>“The number of defects increased…”</a:t>
            </a:r>
          </a:p>
          <a:p>
            <a:pPr marL="747713" lvl="2" indent="-280988">
              <a:lnSpc>
                <a:spcPct val="100000"/>
              </a:lnSpc>
              <a:buClr>
                <a:srgbClr val="7030A0"/>
              </a:buClr>
            </a:pPr>
            <a:r>
              <a:rPr lang="en-US" sz="1600" dirty="0">
                <a:latin typeface="Arial" panose="020B0604020202020204" pitchFamily="34" charset="0"/>
                <a:ea typeface="Roboto" panose="02000000000000000000" pitchFamily="2" charset="0"/>
              </a:rPr>
              <a:t>“The conversion rate was 96%...” </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Black" panose="02000000000000000000" pitchFamily="2" charset="0"/>
                <a:cs typeface="+mn-cs"/>
              </a:rPr>
              <a:t>Style Tips: </a:t>
            </a:r>
            <a:r>
              <a:rPr lang="en-US" sz="2400" b="1" dirty="0">
                <a:solidFill>
                  <a:prstClr val="white"/>
                </a:solidFill>
                <a:latin typeface="Arial" panose="020B0604020202020204" pitchFamily="34" charset="0"/>
                <a:ea typeface="Roboto Black" panose="02000000000000000000" pitchFamily="2" charset="0"/>
                <a:cs typeface="Arial" panose="020B0604020202020204" pitchFamily="34" charset="0"/>
              </a:rPr>
              <a:t>Tense</a:t>
            </a:r>
            <a:endParaRPr lang="en-US" sz="2800" b="1" dirty="0">
              <a:latin typeface="Arial" panose="020B0604020202020204" pitchFamily="34" charset="0"/>
              <a:ea typeface="Roboto Black" panose="02000000000000000000"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80CE3D07-1D55-BA46-ABEC-306C57BCF49C}"/>
              </a:ext>
            </a:extLst>
          </p:cNvPr>
          <p:cNvSpPr>
            <a:spLocks noGrp="1"/>
          </p:cNvSpPr>
          <p:nvPr>
            <p:ph type="sldNum" sz="quarter" idx="11"/>
          </p:nvPr>
        </p:nvSpPr>
        <p:spPr/>
        <p:txBody>
          <a:bodyPr/>
          <a:lstStyle/>
          <a:p>
            <a:r>
              <a:rPr lang="en-US" dirty="0"/>
              <a:t>Slide </a:t>
            </a:r>
            <a:fld id="{D68028E8-FA4C-4542-87ED-7A63BE53FA53}" type="slidenum">
              <a:rPr lang="en-US" smtClean="0"/>
              <a:pPr/>
              <a:t>13</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056942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Arial" panose="020B0604020202020204" pitchFamily="34" charset="0"/>
                <a:ea typeface="Roboto Medium" panose="02000000000000000000" pitchFamily="2" charset="0"/>
              </a:rPr>
              <a:t>Present tense examples</a:t>
            </a:r>
          </a:p>
          <a:p>
            <a:pPr marL="290513" lvl="1" indent="-280988">
              <a:lnSpc>
                <a:spcPct val="100000"/>
              </a:lnSpc>
              <a:buClr>
                <a:srgbClr val="7030A0"/>
              </a:buClr>
            </a:pPr>
            <a:r>
              <a:rPr lang="en-US" sz="2000" dirty="0">
                <a:latin typeface="Arial" panose="020B0604020202020204" pitchFamily="34" charset="0"/>
                <a:ea typeface="Roboto" panose="02000000000000000000" pitchFamily="2" charset="0"/>
              </a:rPr>
              <a:t>General Truths</a:t>
            </a:r>
          </a:p>
          <a:p>
            <a:pPr marL="747713" lvl="2" indent="-280988">
              <a:lnSpc>
                <a:spcPct val="100000"/>
              </a:lnSpc>
              <a:buClr>
                <a:srgbClr val="7030A0"/>
              </a:buClr>
            </a:pPr>
            <a:r>
              <a:rPr lang="en-US" sz="1600" dirty="0">
                <a:latin typeface="Arial" panose="020B0604020202020204" pitchFamily="34" charset="0"/>
                <a:ea typeface="Roboto" panose="02000000000000000000" pitchFamily="2" charset="0"/>
              </a:rPr>
              <a:t>“Microbes in the human gut have a found influence on…”</a:t>
            </a:r>
          </a:p>
          <a:p>
            <a:pPr marL="747713" lvl="2" indent="-280988">
              <a:lnSpc>
                <a:spcPct val="100000"/>
              </a:lnSpc>
              <a:buClr>
                <a:srgbClr val="7030A0"/>
              </a:buClr>
            </a:pPr>
            <a:r>
              <a:rPr lang="en-US" sz="1600" dirty="0">
                <a:latin typeface="Arial" panose="020B0604020202020204" pitchFamily="34" charset="0"/>
                <a:ea typeface="Roboto" panose="02000000000000000000" pitchFamily="2" charset="0"/>
              </a:rPr>
              <a:t>“Astronomers decided to rename…”</a:t>
            </a:r>
          </a:p>
          <a:p>
            <a:pPr marL="290513" lvl="1" indent="-280988">
              <a:lnSpc>
                <a:spcPct val="100000"/>
              </a:lnSpc>
              <a:buClr>
                <a:srgbClr val="7030A0"/>
              </a:buClr>
            </a:pPr>
            <a:r>
              <a:rPr lang="en-US" sz="2000" dirty="0">
                <a:latin typeface="Arial" panose="020B0604020202020204" pitchFamily="34" charset="0"/>
                <a:ea typeface="Roboto" panose="02000000000000000000" pitchFamily="2" charset="0"/>
              </a:rPr>
              <a:t>Atemporal facts</a:t>
            </a:r>
          </a:p>
          <a:p>
            <a:pPr marL="747713" lvl="2" indent="-280988">
              <a:lnSpc>
                <a:spcPct val="100000"/>
              </a:lnSpc>
              <a:buClr>
                <a:srgbClr val="7030A0"/>
              </a:buClr>
            </a:pPr>
            <a:r>
              <a:rPr lang="en-US" sz="1600" dirty="0">
                <a:latin typeface="Arial" panose="020B0604020202020204" pitchFamily="34" charset="0"/>
                <a:ea typeface="Roboto" panose="02000000000000000000" pitchFamily="2" charset="0"/>
              </a:rPr>
              <a:t>“This paper presents the results of…”</a:t>
            </a:r>
          </a:p>
          <a:p>
            <a:pPr marL="747713" lvl="2" indent="-280988">
              <a:lnSpc>
                <a:spcPct val="100000"/>
              </a:lnSpc>
              <a:buClr>
                <a:srgbClr val="7030A0"/>
              </a:buClr>
            </a:pPr>
            <a:r>
              <a:rPr lang="en-US" sz="1600" dirty="0">
                <a:latin typeface="Arial" panose="020B0604020202020204" pitchFamily="34" charset="0"/>
                <a:ea typeface="Roboto" panose="02000000000000000000" pitchFamily="2" charset="0"/>
              </a:rPr>
              <a:t>“Figure 3.1 shows the difference between …”</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Black" panose="02000000000000000000" pitchFamily="2" charset="0"/>
                <a:cs typeface="+mn-cs"/>
              </a:rPr>
              <a:t>Style Tips: Tense</a:t>
            </a:r>
            <a:endParaRPr lang="en-US" sz="2800" b="1" dirty="0">
              <a:latin typeface="Arial" panose="020B0604020202020204" pitchFamily="34" charset="0"/>
              <a:ea typeface="Roboto Black" panose="02000000000000000000" pitchFamily="2" charset="0"/>
            </a:endParaRPr>
          </a:p>
        </p:txBody>
      </p:sp>
      <p:sp>
        <p:nvSpPr>
          <p:cNvPr id="3" name="Slide Number Placeholder 2">
            <a:extLst>
              <a:ext uri="{FF2B5EF4-FFF2-40B4-BE49-F238E27FC236}">
                <a16:creationId xmlns:a16="http://schemas.microsoft.com/office/drawing/2014/main" id="{DB89C96F-D7F1-474F-875F-812B226F7768}"/>
              </a:ext>
            </a:extLst>
          </p:cNvPr>
          <p:cNvSpPr>
            <a:spLocks noGrp="1"/>
          </p:cNvSpPr>
          <p:nvPr>
            <p:ph type="sldNum" sz="quarter" idx="11"/>
          </p:nvPr>
        </p:nvSpPr>
        <p:spPr/>
        <p:txBody>
          <a:bodyPr/>
          <a:lstStyle/>
          <a:p>
            <a:r>
              <a:rPr lang="en-US" dirty="0"/>
              <a:t>Slide </a:t>
            </a:r>
            <a:fld id="{D68028E8-FA4C-4542-87ED-7A63BE53FA53}" type="slidenum">
              <a:rPr lang="en-US" smtClean="0"/>
              <a:pPr/>
              <a:t>14</a:t>
            </a:fld>
            <a:r>
              <a:rPr lang="en-US" dirty="0"/>
              <a:t> of 71</a:t>
            </a:r>
            <a:endParaRPr lang="en-US" dirty="0">
              <a:latin typeface="Arial Narrow" panose="020B0604020202020204" pitchFamily="34" charset="0"/>
              <a:cs typeface="Arial Narrow" panose="020B0604020202020204" pitchFamily="34" charset="0"/>
            </a:endParaRPr>
          </a:p>
        </p:txBody>
      </p:sp>
      <p:sp>
        <p:nvSpPr>
          <p:cNvPr id="5" name="Text Placeholder 3">
            <a:extLst>
              <a:ext uri="{FF2B5EF4-FFF2-40B4-BE49-F238E27FC236}">
                <a16:creationId xmlns:a16="http://schemas.microsoft.com/office/drawing/2014/main" id="{5D72CF35-E816-934C-87C9-8FC8E476D681}"/>
              </a:ext>
            </a:extLst>
          </p:cNvPr>
          <p:cNvSpPr txBox="1">
            <a:spLocks/>
          </p:cNvSpPr>
          <p:nvPr/>
        </p:nvSpPr>
        <p:spPr>
          <a:xfrm>
            <a:off x="1001916" y="3909390"/>
            <a:ext cx="6375659" cy="23456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Arial" panose="020B0604020202020204" pitchFamily="34" charset="0"/>
                <a:ea typeface="Roboto Medium" panose="02000000000000000000" pitchFamily="2" charset="0"/>
              </a:rPr>
              <a:t>Future tense examples</a:t>
            </a:r>
          </a:p>
          <a:p>
            <a:pPr marL="290513" lvl="1" indent="-280988">
              <a:lnSpc>
                <a:spcPct val="100000"/>
              </a:lnSpc>
              <a:buClr>
                <a:srgbClr val="7030A0"/>
              </a:buClr>
            </a:pPr>
            <a:r>
              <a:rPr lang="en-US" sz="2000" dirty="0">
                <a:latin typeface="Arial" panose="020B0604020202020204" pitchFamily="34" charset="0"/>
                <a:ea typeface="Roboto" panose="02000000000000000000" pitchFamily="2" charset="0"/>
              </a:rPr>
              <a:t>Perspectives and Ideas</a:t>
            </a:r>
          </a:p>
          <a:p>
            <a:pPr marL="747713" lvl="2" indent="-280988">
              <a:lnSpc>
                <a:spcPct val="100000"/>
              </a:lnSpc>
              <a:buClr>
                <a:srgbClr val="7030A0"/>
              </a:buClr>
            </a:pPr>
            <a:r>
              <a:rPr lang="en-US" sz="1600" dirty="0">
                <a:latin typeface="Arial" panose="020B0604020202020204" pitchFamily="34" charset="0"/>
                <a:ea typeface="Roboto" panose="02000000000000000000" pitchFamily="2" charset="0"/>
              </a:rPr>
              <a:t>“In follow-up experiments, we will study the role of…”</a:t>
            </a:r>
          </a:p>
          <a:p>
            <a:pPr marL="747713" lvl="2" indent="-280988">
              <a:lnSpc>
                <a:spcPct val="100000"/>
              </a:lnSpc>
              <a:buClr>
                <a:srgbClr val="7030A0"/>
              </a:buClr>
            </a:pPr>
            <a:r>
              <a:rPr lang="en-US" sz="1600" dirty="0">
                <a:latin typeface="Arial" panose="020B0604020202020204" pitchFamily="34" charset="0"/>
                <a:ea typeface="Roboto" panose="02000000000000000000" pitchFamily="2" charset="0"/>
              </a:rPr>
              <a:t>“The role of temperature will be the objective of future research…”</a:t>
            </a:r>
          </a:p>
        </p:txBody>
      </p:sp>
    </p:spTree>
    <p:extLst>
      <p:ext uri="{BB962C8B-B14F-4D97-AF65-F5344CB8AC3E}">
        <p14:creationId xmlns:p14="http://schemas.microsoft.com/office/powerpoint/2010/main" val="351315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ea typeface="Roboto Black" panose="02000000000000000000" pitchFamily="2" charset="0"/>
                <a:cs typeface="+mn-cs"/>
              </a:rPr>
              <a:t>Style Tips: Tense</a:t>
            </a:r>
            <a:endParaRPr lang="en-US" sz="2800" b="1" dirty="0">
              <a:ea typeface="Roboto Black" panose="02000000000000000000" pitchFamily="2" charset="0"/>
            </a:endParaRPr>
          </a:p>
        </p:txBody>
      </p:sp>
      <p:sp>
        <p:nvSpPr>
          <p:cNvPr id="5" name="Slide Number Placeholder 4">
            <a:extLst>
              <a:ext uri="{FF2B5EF4-FFF2-40B4-BE49-F238E27FC236}">
                <a16:creationId xmlns:a16="http://schemas.microsoft.com/office/drawing/2014/main" id="{E2D979AB-98F1-4342-9450-565826DB9DBF}"/>
              </a:ext>
            </a:extLst>
          </p:cNvPr>
          <p:cNvSpPr>
            <a:spLocks noGrp="1"/>
          </p:cNvSpPr>
          <p:nvPr>
            <p:ph type="sldNum" sz="quarter" idx="11"/>
          </p:nvPr>
        </p:nvSpPr>
        <p:spPr/>
        <p:txBody>
          <a:bodyPr/>
          <a:lstStyle/>
          <a:p>
            <a:r>
              <a:rPr lang="en-US" dirty="0"/>
              <a:t>Slide </a:t>
            </a:r>
            <a:fld id="{D68028E8-FA4C-4542-87ED-7A63BE53FA53}" type="slidenum">
              <a:rPr lang="en-US" smtClean="0"/>
              <a:pPr/>
              <a:t>15</a:t>
            </a:fld>
            <a:r>
              <a:rPr lang="en-US" dirty="0"/>
              <a:t> of 71</a:t>
            </a:r>
            <a:endParaRPr lang="en-US" dirty="0">
              <a:latin typeface="Arial Narrow" panose="020B0604020202020204" pitchFamily="34" charset="0"/>
              <a:cs typeface="Arial Narrow" panose="020B0604020202020204" pitchFamily="34" charset="0"/>
            </a:endParaRPr>
          </a:p>
        </p:txBody>
      </p:sp>
      <p:sp>
        <p:nvSpPr>
          <p:cNvPr id="8" name="Text Placeholder 3">
            <a:extLst>
              <a:ext uri="{FF2B5EF4-FFF2-40B4-BE49-F238E27FC236}">
                <a16:creationId xmlns:a16="http://schemas.microsoft.com/office/drawing/2014/main" id="{A39981B9-FAAE-1048-9A1A-BC18F4477738}"/>
              </a:ext>
            </a:extLst>
          </p:cNvPr>
          <p:cNvSpPr txBox="1">
            <a:spLocks/>
          </p:cNvSpPr>
          <p:nvPr/>
        </p:nvSpPr>
        <p:spPr>
          <a:xfrm>
            <a:off x="6858001" y="3021979"/>
            <a:ext cx="5084955" cy="40237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latin typeface="Arial" panose="020B0604020202020204" pitchFamily="34" charset="0"/>
                <a:ea typeface="Roboto Medium" panose="02000000000000000000" pitchFamily="2" charset="0"/>
                <a:cs typeface="Arial" panose="020B0604020202020204" pitchFamily="34" charset="0"/>
              </a:rPr>
              <a:t>Future tense</a:t>
            </a:r>
          </a:p>
          <a:p>
            <a:pPr marL="290513" lvl="1" indent="-280988">
              <a:lnSpc>
                <a:spcPct val="100000"/>
              </a:lnSpc>
              <a:buClr>
                <a:srgbClr val="7030A0"/>
              </a:buClr>
            </a:pPr>
            <a:r>
              <a:rPr lang="en-US" sz="1600" dirty="0">
                <a:latin typeface="Arial" panose="020B0604020202020204" pitchFamily="34" charset="0"/>
                <a:ea typeface="Roboto" panose="02000000000000000000" pitchFamily="2" charset="0"/>
                <a:cs typeface="Arial" panose="020B0604020202020204" pitchFamily="34" charset="0"/>
              </a:rPr>
              <a:t>Discussion text:</a:t>
            </a:r>
          </a:p>
          <a:p>
            <a:pPr lvl="2">
              <a:lnSpc>
                <a:spcPct val="100000"/>
              </a:lnSpc>
            </a:pPr>
            <a:r>
              <a:rPr lang="en-US" sz="1400" dirty="0">
                <a:latin typeface="Arial" panose="020B0604020202020204" pitchFamily="34" charset="0"/>
                <a:ea typeface="Roboto" panose="02000000000000000000" pitchFamily="2" charset="0"/>
                <a:cs typeface="Arial" panose="020B0604020202020204" pitchFamily="34" charset="0"/>
              </a:rPr>
              <a:t>“A detailed understanding of the clinical presentation and regional characteristics of </a:t>
            </a:r>
            <a:r>
              <a:rPr lang="en-US" sz="1400" dirty="0" err="1">
                <a:latin typeface="Arial" panose="020B0604020202020204" pitchFamily="34" charset="0"/>
                <a:ea typeface="Roboto" panose="02000000000000000000" pitchFamily="2" charset="0"/>
                <a:cs typeface="Arial" panose="020B0604020202020204" pitchFamily="34" charset="0"/>
              </a:rPr>
              <a:t>T.b.</a:t>
            </a:r>
            <a:r>
              <a:rPr lang="en-US" sz="1400" dirty="0">
                <a:latin typeface="Arial" panose="020B0604020202020204" pitchFamily="34" charset="0"/>
                <a:ea typeface="Roboto" panose="02000000000000000000" pitchFamily="2" charset="0"/>
                <a:cs typeface="Arial" panose="020B0604020202020204" pitchFamily="34" charset="0"/>
              </a:rPr>
              <a:t> rhodesiense HAT will remain important, and will support decision making and differential diagnosis at the health facility level.”</a:t>
            </a:r>
          </a:p>
        </p:txBody>
      </p:sp>
      <p:sp>
        <p:nvSpPr>
          <p:cNvPr id="9" name="Text Placeholder 3">
            <a:extLst>
              <a:ext uri="{FF2B5EF4-FFF2-40B4-BE49-F238E27FC236}">
                <a16:creationId xmlns:a16="http://schemas.microsoft.com/office/drawing/2014/main" id="{41584626-161E-4E43-AEB0-51100F0EF555}"/>
              </a:ext>
            </a:extLst>
          </p:cNvPr>
          <p:cNvSpPr txBox="1">
            <a:spLocks/>
          </p:cNvSpPr>
          <p:nvPr/>
        </p:nvSpPr>
        <p:spPr>
          <a:xfrm>
            <a:off x="412595" y="1351097"/>
            <a:ext cx="6445406" cy="51166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7030A0"/>
              </a:buClr>
            </a:pPr>
            <a:r>
              <a:rPr lang="en-US" sz="2000" b="1" dirty="0">
                <a:latin typeface="+mj-lt"/>
                <a:ea typeface="Roboto Medium" panose="02000000000000000000" pitchFamily="2" charset="0"/>
              </a:rPr>
              <a:t>Present tense</a:t>
            </a:r>
          </a:p>
          <a:p>
            <a:pPr lvl="1">
              <a:lnSpc>
                <a:spcPct val="110000"/>
              </a:lnSpc>
              <a:buClr>
                <a:srgbClr val="7030A0"/>
              </a:buClr>
            </a:pPr>
            <a:r>
              <a:rPr lang="en-US" sz="1600" dirty="0">
                <a:latin typeface="+mj-lt"/>
                <a:ea typeface="Roboto" panose="02000000000000000000" pitchFamily="2" charset="0"/>
              </a:rPr>
              <a:t>Introduction text:</a:t>
            </a:r>
          </a:p>
          <a:p>
            <a:pPr lvl="2">
              <a:lnSpc>
                <a:spcPct val="110000"/>
              </a:lnSpc>
              <a:buClr>
                <a:srgbClr val="7030A0"/>
              </a:buClr>
            </a:pPr>
            <a:r>
              <a:rPr lang="en-US" sz="1400" dirty="0">
                <a:latin typeface="+mj-lt"/>
                <a:ea typeface="Roboto" panose="02000000000000000000" pitchFamily="2" charset="0"/>
              </a:rPr>
              <a:t>"Human African Trypanosomiasis (HAT), also known as sleeping sickness, is caused by the protozoan parasites </a:t>
            </a:r>
            <a:r>
              <a:rPr lang="en-US" sz="1400" dirty="0" err="1">
                <a:latin typeface="+mj-lt"/>
                <a:ea typeface="Roboto" panose="02000000000000000000" pitchFamily="2" charset="0"/>
              </a:rPr>
              <a:t>T.b.</a:t>
            </a:r>
            <a:r>
              <a:rPr lang="en-US" sz="1400" dirty="0">
                <a:latin typeface="+mj-lt"/>
                <a:ea typeface="Roboto" panose="02000000000000000000" pitchFamily="2" charset="0"/>
              </a:rPr>
              <a:t> </a:t>
            </a:r>
            <a:r>
              <a:rPr lang="en-US" sz="1400" dirty="0" err="1">
                <a:latin typeface="+mj-lt"/>
                <a:ea typeface="Roboto" panose="02000000000000000000" pitchFamily="2" charset="0"/>
              </a:rPr>
              <a:t>gambiense</a:t>
            </a:r>
            <a:r>
              <a:rPr lang="en-US" sz="1400" dirty="0">
                <a:latin typeface="+mj-lt"/>
                <a:ea typeface="Roboto" panose="02000000000000000000" pitchFamily="2" charset="0"/>
              </a:rPr>
              <a:t> </a:t>
            </a:r>
            <a:br>
              <a:rPr lang="en-US" sz="1400" dirty="0">
                <a:latin typeface="+mj-lt"/>
                <a:ea typeface="Roboto" panose="02000000000000000000" pitchFamily="2" charset="0"/>
              </a:rPr>
            </a:br>
            <a:r>
              <a:rPr lang="en-US" sz="1400" dirty="0">
                <a:latin typeface="+mj-lt"/>
                <a:ea typeface="Roboto" panose="02000000000000000000" pitchFamily="2" charset="0"/>
              </a:rPr>
              <a:t>(West and Central Africa) and </a:t>
            </a:r>
            <a:r>
              <a:rPr lang="en-US" sz="1400" dirty="0" err="1">
                <a:latin typeface="+mj-lt"/>
                <a:ea typeface="Roboto" panose="02000000000000000000" pitchFamily="2" charset="0"/>
              </a:rPr>
              <a:t>T.b.</a:t>
            </a:r>
            <a:r>
              <a:rPr lang="en-US" sz="1400" dirty="0">
                <a:latin typeface="+mj-lt"/>
                <a:ea typeface="Roboto" panose="02000000000000000000" pitchFamily="2" charset="0"/>
              </a:rPr>
              <a:t> rhodesiense (East and South Africa).”</a:t>
            </a:r>
          </a:p>
          <a:p>
            <a:pPr>
              <a:lnSpc>
                <a:spcPct val="110000"/>
              </a:lnSpc>
              <a:spcBef>
                <a:spcPts val="400"/>
              </a:spcBef>
              <a:buClr>
                <a:srgbClr val="7030A0"/>
              </a:buClr>
            </a:pPr>
            <a:r>
              <a:rPr lang="en-US" sz="2000" b="1" dirty="0">
                <a:latin typeface="+mj-lt"/>
                <a:ea typeface="Roboto Medium" panose="02000000000000000000" pitchFamily="2" charset="0"/>
              </a:rPr>
              <a:t>Past tense</a:t>
            </a:r>
          </a:p>
          <a:p>
            <a:pPr lvl="1">
              <a:lnSpc>
                <a:spcPct val="110000"/>
              </a:lnSpc>
              <a:buClr>
                <a:srgbClr val="7030A0"/>
              </a:buClr>
            </a:pPr>
            <a:r>
              <a:rPr lang="en-US" sz="1600" dirty="0">
                <a:latin typeface="+mj-lt"/>
                <a:ea typeface="Roboto" panose="02000000000000000000" pitchFamily="2" charset="0"/>
              </a:rPr>
              <a:t>Discussion text:</a:t>
            </a:r>
          </a:p>
          <a:p>
            <a:pPr lvl="2">
              <a:lnSpc>
                <a:spcPct val="110000"/>
              </a:lnSpc>
              <a:buClr>
                <a:srgbClr val="7030A0"/>
              </a:buClr>
            </a:pPr>
            <a:r>
              <a:rPr lang="en-US" sz="1400" dirty="0">
                <a:latin typeface="+mj-lt"/>
                <a:ea typeface="Roboto" panose="02000000000000000000" pitchFamily="2" charset="0"/>
              </a:rPr>
              <a:t>“Co-infections with malaria and HIV were studied in detail in the patient population from Tanzania as the majority of the patients were malaria-positive on admission (80%) and agreed to voluntary testing of their HIV status (94.2%).”</a:t>
            </a:r>
          </a:p>
          <a:p>
            <a:pPr lvl="1">
              <a:lnSpc>
                <a:spcPct val="110000"/>
              </a:lnSpc>
              <a:buClr>
                <a:srgbClr val="7030A0"/>
              </a:buClr>
            </a:pPr>
            <a:r>
              <a:rPr lang="en-US" sz="1600" dirty="0">
                <a:latin typeface="+mj-lt"/>
                <a:ea typeface="Roboto" panose="02000000000000000000" pitchFamily="2" charset="0"/>
              </a:rPr>
              <a:t>Methods text:</a:t>
            </a:r>
          </a:p>
          <a:p>
            <a:pPr lvl="2">
              <a:lnSpc>
                <a:spcPct val="110000"/>
              </a:lnSpc>
              <a:buClr>
                <a:srgbClr val="7030A0"/>
              </a:buClr>
            </a:pPr>
            <a:r>
              <a:rPr lang="en-US" sz="1400" dirty="0">
                <a:latin typeface="+mj-lt"/>
                <a:ea typeface="Roboto" panose="02000000000000000000" pitchFamily="2" charset="0"/>
              </a:rPr>
              <a:t>“Patients with first stage infections, pregnant women and moribund or unconscious patients were excluded.”</a:t>
            </a:r>
          </a:p>
          <a:p>
            <a:pPr lvl="2">
              <a:lnSpc>
                <a:spcPct val="110000"/>
              </a:lnSpc>
              <a:buClr>
                <a:srgbClr val="7030A0"/>
              </a:buClr>
            </a:pPr>
            <a:r>
              <a:rPr lang="en-US" sz="1400" dirty="0">
                <a:latin typeface="+mj-lt"/>
                <a:ea typeface="Roboto" panose="02000000000000000000" pitchFamily="2" charset="0"/>
              </a:rPr>
              <a:t>“By molecular analysis of blood samples, the presence of the SRA gene was demonstrated and confirmed </a:t>
            </a:r>
            <a:r>
              <a:rPr lang="en-US" sz="1400" dirty="0" err="1">
                <a:latin typeface="+mj-lt"/>
                <a:ea typeface="Roboto" panose="02000000000000000000" pitchFamily="2" charset="0"/>
              </a:rPr>
              <a:t>T.b.</a:t>
            </a:r>
            <a:r>
              <a:rPr lang="en-US" sz="1400" dirty="0">
                <a:latin typeface="+mj-lt"/>
                <a:ea typeface="Roboto" panose="02000000000000000000" pitchFamily="2" charset="0"/>
              </a:rPr>
              <a:t> rhodesiense infection in all trial subjects.””</a:t>
            </a:r>
          </a:p>
        </p:txBody>
      </p:sp>
    </p:spTree>
    <p:extLst>
      <p:ext uri="{BB962C8B-B14F-4D97-AF65-F5344CB8AC3E}">
        <p14:creationId xmlns:p14="http://schemas.microsoft.com/office/powerpoint/2010/main" val="363447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mj-lt"/>
                <a:ea typeface="Roboto Medium" panose="02000000000000000000" pitchFamily="2" charset="0"/>
              </a:rPr>
              <a:t>Write with confidence!</a:t>
            </a:r>
          </a:p>
          <a:p>
            <a:pPr marL="352425" lvl="1" indent="-342900">
              <a:lnSpc>
                <a:spcPct val="100000"/>
              </a:lnSpc>
              <a:buClr>
                <a:srgbClr val="7030A0"/>
              </a:buClr>
            </a:pPr>
            <a:r>
              <a:rPr lang="en-US" sz="2000" dirty="0">
                <a:latin typeface="+mj-lt"/>
                <a:ea typeface="Roboto" panose="02000000000000000000" pitchFamily="2" charset="0"/>
              </a:rPr>
              <a:t>You are the best person to write about your work.</a:t>
            </a:r>
          </a:p>
          <a:p>
            <a:pPr marL="352425" lvl="1" indent="-342900">
              <a:lnSpc>
                <a:spcPct val="100000"/>
              </a:lnSpc>
              <a:buClr>
                <a:srgbClr val="7030A0"/>
              </a:buClr>
            </a:pPr>
            <a:r>
              <a:rPr lang="en-US" sz="2000" dirty="0">
                <a:latin typeface="+mj-lt"/>
                <a:ea typeface="Roboto" panose="02000000000000000000" pitchFamily="2" charset="0"/>
              </a:rPr>
              <a:t>Be bold and focus on what matters.</a:t>
            </a:r>
          </a:p>
          <a:p>
            <a:pPr marL="352425" lvl="1" indent="-342900">
              <a:lnSpc>
                <a:spcPct val="100000"/>
              </a:lnSpc>
              <a:buClr>
                <a:srgbClr val="7030A0"/>
              </a:buClr>
            </a:pPr>
            <a:r>
              <a:rPr lang="en-US" sz="2000" dirty="0">
                <a:latin typeface="+mj-lt"/>
                <a:ea typeface="Roboto" panose="02000000000000000000" pitchFamily="2" charset="0"/>
              </a:rPr>
              <a:t>Reiterate the key message</a:t>
            </a:r>
          </a:p>
          <a:p>
            <a:pPr marL="352425" lvl="1" indent="-342900">
              <a:lnSpc>
                <a:spcPct val="100000"/>
              </a:lnSpc>
              <a:buClr>
                <a:srgbClr val="7030A0"/>
              </a:buClr>
            </a:pPr>
            <a:r>
              <a:rPr lang="en-US" sz="2000" dirty="0">
                <a:latin typeface="+mj-lt"/>
                <a:ea typeface="Roboto" panose="02000000000000000000" pitchFamily="2" charset="0"/>
              </a:rPr>
              <a:t>Avoid weak language (e.g., "somewhat," "speculative," "appear," "almost," "largely")</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ea typeface="Roboto Black" panose="02000000000000000000" pitchFamily="2" charset="0"/>
                <a:cs typeface="+mn-cs"/>
              </a:rPr>
              <a:t>Style Tips: “Sell” Your Work</a:t>
            </a:r>
            <a:endParaRPr lang="en-US" sz="2800" b="1" dirty="0">
              <a:ea typeface="Roboto Black" panose="02000000000000000000" pitchFamily="2" charset="0"/>
            </a:endParaRPr>
          </a:p>
        </p:txBody>
      </p:sp>
      <p:sp>
        <p:nvSpPr>
          <p:cNvPr id="3" name="Slide Number Placeholder 2">
            <a:extLst>
              <a:ext uri="{FF2B5EF4-FFF2-40B4-BE49-F238E27FC236}">
                <a16:creationId xmlns:a16="http://schemas.microsoft.com/office/drawing/2014/main" id="{75F0B4A3-C82F-C340-B3F4-662D327EFA45}"/>
              </a:ext>
            </a:extLst>
          </p:cNvPr>
          <p:cNvSpPr>
            <a:spLocks noGrp="1"/>
          </p:cNvSpPr>
          <p:nvPr>
            <p:ph type="sldNum" sz="quarter" idx="11"/>
          </p:nvPr>
        </p:nvSpPr>
        <p:spPr/>
        <p:txBody>
          <a:bodyPr/>
          <a:lstStyle/>
          <a:p>
            <a:r>
              <a:rPr lang="en-US" dirty="0"/>
              <a:t>Slide </a:t>
            </a:r>
            <a:fld id="{D68028E8-FA4C-4542-87ED-7A63BE53FA53}" type="slidenum">
              <a:rPr lang="en-US" smtClean="0"/>
              <a:pPr/>
              <a:t>16</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148630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397AF5-B2D9-CF4C-BCE7-17E663712171}"/>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dirty="0">
                <a:solidFill>
                  <a:prstClr val="white"/>
                </a:solidFill>
                <a:ea typeface="Roboto" panose="02000000000000000000" pitchFamily="2" charset="0"/>
                <a:cs typeface="+mn-cs"/>
              </a:rPr>
              <a:t>Before we move on…</a:t>
            </a:r>
            <a:endParaRPr lang="en-US" sz="5400" dirty="0"/>
          </a:p>
        </p:txBody>
      </p:sp>
      <p:sp>
        <p:nvSpPr>
          <p:cNvPr id="4" name="Subtitle 2">
            <a:extLst>
              <a:ext uri="{FF2B5EF4-FFF2-40B4-BE49-F238E27FC236}">
                <a16:creationId xmlns:a16="http://schemas.microsoft.com/office/drawing/2014/main" id="{AA0C5D27-5168-A143-93DA-5CE5F9328DCA}"/>
              </a:ext>
            </a:extLst>
          </p:cNvPr>
          <p:cNvSpPr txBox="1">
            <a:spLocks/>
          </p:cNvSpPr>
          <p:nvPr/>
        </p:nvSpPr>
        <p:spPr>
          <a:xfrm>
            <a:off x="838200" y="2601913"/>
            <a:ext cx="9144000" cy="9999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What questions do you have?</a:t>
            </a:r>
          </a:p>
        </p:txBody>
      </p:sp>
      <p:sp>
        <p:nvSpPr>
          <p:cNvPr id="5" name="Slide Number Placeholder 4">
            <a:extLst>
              <a:ext uri="{FF2B5EF4-FFF2-40B4-BE49-F238E27FC236}">
                <a16:creationId xmlns:a16="http://schemas.microsoft.com/office/drawing/2014/main" id="{EA09E820-5B41-5441-A9A7-AB93E18343E5}"/>
              </a:ext>
            </a:extLst>
          </p:cNvPr>
          <p:cNvSpPr>
            <a:spLocks noGrp="1"/>
          </p:cNvSpPr>
          <p:nvPr>
            <p:ph type="sldNum" sz="quarter" idx="11"/>
          </p:nvPr>
        </p:nvSpPr>
        <p:spPr/>
        <p:txBody>
          <a:bodyPr/>
          <a:lstStyle/>
          <a:p>
            <a:fld id="{D68028E8-FA4C-4542-87ED-7A63BE53FA53}" type="slidenum">
              <a:rPr lang="en-US" smtClean="0"/>
              <a:t>17</a:t>
            </a:fld>
            <a:endParaRPr lang="en-US"/>
          </a:p>
        </p:txBody>
      </p:sp>
      <p:sp>
        <p:nvSpPr>
          <p:cNvPr id="6" name="TextBox 5">
            <a:extLst>
              <a:ext uri="{FF2B5EF4-FFF2-40B4-BE49-F238E27FC236}">
                <a16:creationId xmlns:a16="http://schemas.microsoft.com/office/drawing/2014/main" id="{D4B03F4B-415B-D54F-82BF-12437CC9B58E}"/>
              </a:ext>
            </a:extLst>
          </p:cNvPr>
          <p:cNvSpPr txBox="1"/>
          <p:nvPr/>
        </p:nvSpPr>
        <p:spPr>
          <a:xfrm>
            <a:off x="849315" y="5300626"/>
            <a:ext cx="6542086" cy="523220"/>
          </a:xfrm>
          <a:prstGeom prst="rect">
            <a:avLst/>
          </a:prstGeom>
          <a:noFill/>
        </p:spPr>
        <p:txBody>
          <a:bodyPr wrap="square" rtlCol="0">
            <a:spAutoFit/>
          </a:bodyPr>
          <a:lstStyle/>
          <a:p>
            <a:r>
              <a:rPr lang="en-US" sz="1400" dirty="0">
                <a:latin typeface="Arial" panose="020B0604020202020204" pitchFamily="34" charset="0"/>
                <a:ea typeface="Roboto" panose="02000000000000000000" pitchFamily="2" charset="0"/>
              </a:rPr>
              <a:t>Turn to the Knowledge Check section for Module 3 in your workbook and answer Knowledge Checks 1 and 2.</a:t>
            </a:r>
          </a:p>
        </p:txBody>
      </p:sp>
    </p:spTree>
    <p:extLst>
      <p:ext uri="{BB962C8B-B14F-4D97-AF65-F5344CB8AC3E}">
        <p14:creationId xmlns:p14="http://schemas.microsoft.com/office/powerpoint/2010/main" val="1746359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9A3756-D921-E049-B26C-F04C15F40055}"/>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Black" panose="02000000000000000000" pitchFamily="2" charset="0"/>
                <a:cs typeface="+mn-cs"/>
              </a:rPr>
              <a:t>Knowledge Check</a:t>
            </a:r>
            <a:endParaRPr lang="en-US" sz="2800" b="1" dirty="0">
              <a:latin typeface="Arial" panose="020B0604020202020204" pitchFamily="34" charset="0"/>
              <a:ea typeface="Roboto Black" panose="02000000000000000000" pitchFamily="2" charset="0"/>
            </a:endParaRPr>
          </a:p>
        </p:txBody>
      </p:sp>
      <p:sp>
        <p:nvSpPr>
          <p:cNvPr id="4" name="Text Placeholder 3">
            <a:extLst>
              <a:ext uri="{FF2B5EF4-FFF2-40B4-BE49-F238E27FC236}">
                <a16:creationId xmlns:a16="http://schemas.microsoft.com/office/drawing/2014/main" id="{AA71016F-880B-BB4F-ACFB-C0446D0005E5}"/>
              </a:ext>
            </a:extLst>
          </p:cNvPr>
          <p:cNvSpPr txBox="1">
            <a:spLocks/>
          </p:cNvSpPr>
          <p:nvPr/>
        </p:nvSpPr>
        <p:spPr>
          <a:xfrm>
            <a:off x="1136498" y="1399992"/>
            <a:ext cx="9919003" cy="74898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gn="ctr">
              <a:lnSpc>
                <a:spcPct val="100000"/>
              </a:lnSpc>
              <a:buNone/>
            </a:pPr>
            <a:r>
              <a:rPr lang="en-US" b="1" dirty="0">
                <a:latin typeface="Arial" panose="020B0604020202020204" pitchFamily="34" charset="0"/>
                <a:ea typeface="Roboto Medium" panose="02000000000000000000" pitchFamily="2" charset="0"/>
              </a:rPr>
              <a:t>Use verbs, not nouns, to express crucial actions.</a:t>
            </a:r>
            <a:br>
              <a:rPr lang="en-US" dirty="0"/>
            </a:br>
            <a:r>
              <a:rPr lang="en-US" sz="1800" i="1" dirty="0">
                <a:latin typeface="Arial Narrow" panose="020B0604020202020204" pitchFamily="34" charset="0"/>
                <a:ea typeface="Roboto Light" panose="02000000000000000000" pitchFamily="2" charset="0"/>
              </a:rPr>
              <a:t>Select the correct way to express crucial actions below.</a:t>
            </a:r>
            <a:endParaRPr lang="en-US" i="1" dirty="0">
              <a:latin typeface="Arial Narrow" panose="020B0604020202020204" pitchFamily="34" charset="0"/>
              <a:ea typeface="Roboto Light" panose="02000000000000000000" pitchFamily="2" charset="0"/>
            </a:endParaRPr>
          </a:p>
        </p:txBody>
      </p:sp>
      <p:grpSp>
        <p:nvGrpSpPr>
          <p:cNvPr id="5" name="Group 4">
            <a:extLst>
              <a:ext uri="{FF2B5EF4-FFF2-40B4-BE49-F238E27FC236}">
                <a16:creationId xmlns:a16="http://schemas.microsoft.com/office/drawing/2014/main" id="{6D781ACC-CEB1-1D40-8241-1CF8C57089A6}"/>
              </a:ext>
            </a:extLst>
          </p:cNvPr>
          <p:cNvGrpSpPr/>
          <p:nvPr/>
        </p:nvGrpSpPr>
        <p:grpSpPr>
          <a:xfrm>
            <a:off x="2555548" y="2538918"/>
            <a:ext cx="7080903" cy="1704810"/>
            <a:chOff x="2806201" y="2574353"/>
            <a:chExt cx="7080903" cy="1704810"/>
          </a:xfrm>
        </p:grpSpPr>
        <p:sp>
          <p:nvSpPr>
            <p:cNvPr id="6" name="TextBox 5">
              <a:extLst>
                <a:ext uri="{FF2B5EF4-FFF2-40B4-BE49-F238E27FC236}">
                  <a16:creationId xmlns:a16="http://schemas.microsoft.com/office/drawing/2014/main" id="{12691EB4-144E-E446-AEE8-CFB0E712BF2B}"/>
                </a:ext>
              </a:extLst>
            </p:cNvPr>
            <p:cNvSpPr txBox="1"/>
            <p:nvPr/>
          </p:nvSpPr>
          <p:spPr>
            <a:xfrm>
              <a:off x="3958583" y="2574353"/>
              <a:ext cx="5928521" cy="707886"/>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Demonstration of progress made by laboratories is done through improvement project data.</a:t>
              </a:r>
            </a:p>
          </p:txBody>
        </p:sp>
        <p:sp>
          <p:nvSpPr>
            <p:cNvPr id="7" name="TextBox 6">
              <a:extLst>
                <a:ext uri="{FF2B5EF4-FFF2-40B4-BE49-F238E27FC236}">
                  <a16:creationId xmlns:a16="http://schemas.microsoft.com/office/drawing/2014/main" id="{BE705F94-31E2-E645-BE5E-61192816C4D9}"/>
                </a:ext>
              </a:extLst>
            </p:cNvPr>
            <p:cNvSpPr txBox="1"/>
            <p:nvPr/>
          </p:nvSpPr>
          <p:spPr>
            <a:xfrm>
              <a:off x="3958583" y="3571277"/>
              <a:ext cx="5928520" cy="707886"/>
            </a:xfrm>
            <a:prstGeom prst="rect">
              <a:avLst/>
            </a:prstGeom>
            <a:noFill/>
          </p:spPr>
          <p:txBody>
            <a:bodyPr wrap="square" rtlCol="0">
              <a:spAutoFit/>
            </a:bodyPr>
            <a:lstStyle/>
            <a:p>
              <a:pPr marR="19685">
                <a:lnSpc>
                  <a:spcPct val="100000"/>
                </a:lnSpc>
                <a:spcBef>
                  <a:spcPts val="980"/>
                </a:spcBef>
              </a:pPr>
              <a:r>
                <a:rPr lang="en-US" sz="2000" dirty="0">
                  <a:latin typeface="Arial" panose="020B0604020202020204" pitchFamily="34" charset="0"/>
                  <a:ea typeface="Roboto" panose="02000000000000000000" pitchFamily="2" charset="0"/>
                </a:rPr>
                <a:t>Laboratories demonstrate their progress through improvement project data.</a:t>
              </a:r>
            </a:p>
          </p:txBody>
        </p:sp>
        <p:pic>
          <p:nvPicPr>
            <p:cNvPr id="8" name="Picture 7" descr="A picture containing monitor, sitting, indoor, computer&#10;&#10;Description automatically generated">
              <a:extLst>
                <a:ext uri="{FF2B5EF4-FFF2-40B4-BE49-F238E27FC236}">
                  <a16:creationId xmlns:a16="http://schemas.microsoft.com/office/drawing/2014/main" id="{5D7F1C2C-7395-DF49-9DFB-F1FA09F62E10}"/>
                </a:ext>
              </a:extLst>
            </p:cNvPr>
            <p:cNvPicPr>
              <a:picLocks noChangeAspect="1"/>
            </p:cNvPicPr>
            <p:nvPr/>
          </p:nvPicPr>
          <p:blipFill>
            <a:blip r:embed="rId3"/>
            <a:stretch>
              <a:fillRect/>
            </a:stretch>
          </p:blipFill>
          <p:spPr>
            <a:xfrm>
              <a:off x="2806201" y="2765386"/>
              <a:ext cx="341442" cy="325820"/>
            </a:xfrm>
            <a:prstGeom prst="rect">
              <a:avLst/>
            </a:prstGeom>
          </p:spPr>
        </p:pic>
        <p:pic>
          <p:nvPicPr>
            <p:cNvPr id="9" name="Picture 8" descr="A picture containing monitor, sitting, indoor, computer&#10;&#10;Description automatically generated">
              <a:extLst>
                <a:ext uri="{FF2B5EF4-FFF2-40B4-BE49-F238E27FC236}">
                  <a16:creationId xmlns:a16="http://schemas.microsoft.com/office/drawing/2014/main" id="{40224C96-34E1-2646-8C6C-1C9F7396901B}"/>
                </a:ext>
              </a:extLst>
            </p:cNvPr>
            <p:cNvPicPr>
              <a:picLocks noChangeAspect="1"/>
            </p:cNvPicPr>
            <p:nvPr/>
          </p:nvPicPr>
          <p:blipFill>
            <a:blip r:embed="rId3"/>
            <a:stretch>
              <a:fillRect/>
            </a:stretch>
          </p:blipFill>
          <p:spPr>
            <a:xfrm>
              <a:off x="2806201" y="3762310"/>
              <a:ext cx="341442" cy="325820"/>
            </a:xfrm>
            <a:prstGeom prst="rect">
              <a:avLst/>
            </a:prstGeom>
          </p:spPr>
        </p:pic>
      </p:grpSp>
      <p:pic>
        <p:nvPicPr>
          <p:cNvPr id="10" name="Picture 9" descr="A close up of a sign&#10;&#10;Description automatically generated">
            <a:extLst>
              <a:ext uri="{FF2B5EF4-FFF2-40B4-BE49-F238E27FC236}">
                <a16:creationId xmlns:a16="http://schemas.microsoft.com/office/drawing/2014/main" id="{98476D84-3AA0-B349-B5E9-0B1BE4E76F19}"/>
              </a:ext>
            </a:extLst>
          </p:cNvPr>
          <p:cNvPicPr>
            <a:picLocks noChangeAspect="1"/>
          </p:cNvPicPr>
          <p:nvPr/>
        </p:nvPicPr>
        <p:blipFill>
          <a:blip r:embed="rId4"/>
          <a:stretch>
            <a:fillRect/>
          </a:stretch>
        </p:blipFill>
        <p:spPr>
          <a:xfrm rot="21332272">
            <a:off x="2479643" y="3555416"/>
            <a:ext cx="524944" cy="558812"/>
          </a:xfrm>
          <a:prstGeom prst="rect">
            <a:avLst/>
          </a:prstGeom>
        </p:spPr>
      </p:pic>
      <p:sp>
        <p:nvSpPr>
          <p:cNvPr id="11" name="Slide Number Placeholder 10">
            <a:extLst>
              <a:ext uri="{FF2B5EF4-FFF2-40B4-BE49-F238E27FC236}">
                <a16:creationId xmlns:a16="http://schemas.microsoft.com/office/drawing/2014/main" id="{73FF0DC6-6F06-674E-B4F8-68ACDDFC1BB3}"/>
              </a:ext>
            </a:extLst>
          </p:cNvPr>
          <p:cNvSpPr>
            <a:spLocks noGrp="1"/>
          </p:cNvSpPr>
          <p:nvPr>
            <p:ph type="sldNum" sz="quarter" idx="11"/>
          </p:nvPr>
        </p:nvSpPr>
        <p:spPr/>
        <p:txBody>
          <a:bodyPr/>
          <a:lstStyle/>
          <a:p>
            <a:r>
              <a:rPr lang="en-US" dirty="0"/>
              <a:t>Slide </a:t>
            </a:r>
            <a:fld id="{D68028E8-FA4C-4542-87ED-7A63BE53FA53}" type="slidenum">
              <a:rPr lang="en-US" smtClean="0"/>
              <a:pPr/>
              <a:t>18</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1243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9A3756-D921-E049-B26C-F04C15F40055}"/>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Black" panose="02000000000000000000" pitchFamily="2" charset="0"/>
                <a:cs typeface="+mn-cs"/>
              </a:rPr>
              <a:t>Knowledge Check</a:t>
            </a:r>
            <a:endParaRPr lang="en-US" sz="2800" b="1" dirty="0">
              <a:latin typeface="Arial" panose="020B0604020202020204" pitchFamily="34" charset="0"/>
              <a:ea typeface="Roboto Black" panose="02000000000000000000" pitchFamily="2" charset="0"/>
            </a:endParaRPr>
          </a:p>
        </p:txBody>
      </p:sp>
      <p:sp>
        <p:nvSpPr>
          <p:cNvPr id="4" name="Text Placeholder 3">
            <a:extLst>
              <a:ext uri="{FF2B5EF4-FFF2-40B4-BE49-F238E27FC236}">
                <a16:creationId xmlns:a16="http://schemas.microsoft.com/office/drawing/2014/main" id="{AA71016F-880B-BB4F-ACFB-C0446D0005E5}"/>
              </a:ext>
            </a:extLst>
          </p:cNvPr>
          <p:cNvSpPr txBox="1">
            <a:spLocks/>
          </p:cNvSpPr>
          <p:nvPr/>
        </p:nvSpPr>
        <p:spPr>
          <a:xfrm>
            <a:off x="1136498" y="1399991"/>
            <a:ext cx="9919003" cy="83871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gn="ctr">
              <a:lnSpc>
                <a:spcPct val="100000"/>
              </a:lnSpc>
              <a:buNone/>
            </a:pPr>
            <a:r>
              <a:rPr lang="en-US" b="1" dirty="0">
                <a:latin typeface="Arial" panose="020B0604020202020204" pitchFamily="34" charset="0"/>
                <a:ea typeface="Roboto Medium" panose="02000000000000000000" pitchFamily="2" charset="0"/>
              </a:rPr>
              <a:t>Use verbs, not nouns, to express crucial actions.</a:t>
            </a:r>
            <a:br>
              <a:rPr lang="en-US" dirty="0"/>
            </a:br>
            <a:r>
              <a:rPr lang="en-US" sz="1800" i="1" dirty="0">
                <a:latin typeface="Arial Narrow" panose="020B0604020202020204" pitchFamily="34" charset="0"/>
                <a:ea typeface="Roboto Light" panose="02000000000000000000" pitchFamily="2" charset="0"/>
              </a:rPr>
              <a:t>Select the correct way to express crucial actions below.</a:t>
            </a:r>
            <a:endParaRPr lang="en-US" i="1" dirty="0">
              <a:latin typeface="Arial Narrow" panose="020B0604020202020204" pitchFamily="34" charset="0"/>
              <a:ea typeface="Roboto Light" panose="02000000000000000000" pitchFamily="2" charset="0"/>
            </a:endParaRPr>
          </a:p>
        </p:txBody>
      </p:sp>
      <p:grpSp>
        <p:nvGrpSpPr>
          <p:cNvPr id="5" name="Group 4">
            <a:extLst>
              <a:ext uri="{FF2B5EF4-FFF2-40B4-BE49-F238E27FC236}">
                <a16:creationId xmlns:a16="http://schemas.microsoft.com/office/drawing/2014/main" id="{6D781ACC-CEB1-1D40-8241-1CF8C57089A6}"/>
              </a:ext>
            </a:extLst>
          </p:cNvPr>
          <p:cNvGrpSpPr/>
          <p:nvPr/>
        </p:nvGrpSpPr>
        <p:grpSpPr>
          <a:xfrm>
            <a:off x="2555548" y="2701150"/>
            <a:ext cx="7080903" cy="1557326"/>
            <a:chOff x="2806201" y="2736585"/>
            <a:chExt cx="7080903" cy="1557326"/>
          </a:xfrm>
        </p:grpSpPr>
        <p:sp>
          <p:nvSpPr>
            <p:cNvPr id="6" name="TextBox 5">
              <a:extLst>
                <a:ext uri="{FF2B5EF4-FFF2-40B4-BE49-F238E27FC236}">
                  <a16:creationId xmlns:a16="http://schemas.microsoft.com/office/drawing/2014/main" id="{12691EB4-144E-E446-AEE8-CFB0E712BF2B}"/>
                </a:ext>
              </a:extLst>
            </p:cNvPr>
            <p:cNvSpPr txBox="1"/>
            <p:nvPr/>
          </p:nvSpPr>
          <p:spPr>
            <a:xfrm>
              <a:off x="3958583" y="2736585"/>
              <a:ext cx="5928521" cy="400110"/>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Researchers investigated the epidemic.</a:t>
              </a:r>
            </a:p>
          </p:txBody>
        </p:sp>
        <p:sp>
          <p:nvSpPr>
            <p:cNvPr id="7" name="TextBox 6">
              <a:extLst>
                <a:ext uri="{FF2B5EF4-FFF2-40B4-BE49-F238E27FC236}">
                  <a16:creationId xmlns:a16="http://schemas.microsoft.com/office/drawing/2014/main" id="{BE705F94-31E2-E645-BE5E-61192816C4D9}"/>
                </a:ext>
              </a:extLst>
            </p:cNvPr>
            <p:cNvSpPr txBox="1"/>
            <p:nvPr/>
          </p:nvSpPr>
          <p:spPr>
            <a:xfrm>
              <a:off x="3958583" y="3586025"/>
              <a:ext cx="5928520" cy="707886"/>
            </a:xfrm>
            <a:prstGeom prst="rect">
              <a:avLst/>
            </a:prstGeom>
            <a:noFill/>
          </p:spPr>
          <p:txBody>
            <a:bodyPr wrap="square" rtlCol="0">
              <a:spAutoFit/>
            </a:bodyPr>
            <a:lstStyle/>
            <a:p>
              <a:pPr marR="19685">
                <a:lnSpc>
                  <a:spcPct val="100000"/>
                </a:lnSpc>
                <a:spcBef>
                  <a:spcPts val="980"/>
                </a:spcBef>
              </a:pPr>
              <a:r>
                <a:rPr lang="en-US" sz="2000" dirty="0">
                  <a:latin typeface="Arial" panose="020B0604020202020204" pitchFamily="34" charset="0"/>
                  <a:ea typeface="Roboto" panose="02000000000000000000" pitchFamily="2" charset="0"/>
                </a:rPr>
                <a:t>Researchers conducted an investigation into the epidemic.</a:t>
              </a:r>
            </a:p>
          </p:txBody>
        </p:sp>
        <p:pic>
          <p:nvPicPr>
            <p:cNvPr id="8" name="Picture 7" descr="A picture containing monitor, sitting, indoor, computer&#10;&#10;Description automatically generated">
              <a:extLst>
                <a:ext uri="{FF2B5EF4-FFF2-40B4-BE49-F238E27FC236}">
                  <a16:creationId xmlns:a16="http://schemas.microsoft.com/office/drawing/2014/main" id="{5D7F1C2C-7395-DF49-9DFB-F1FA09F62E10}"/>
                </a:ext>
              </a:extLst>
            </p:cNvPr>
            <p:cNvPicPr>
              <a:picLocks noChangeAspect="1"/>
            </p:cNvPicPr>
            <p:nvPr/>
          </p:nvPicPr>
          <p:blipFill>
            <a:blip r:embed="rId3"/>
            <a:stretch>
              <a:fillRect/>
            </a:stretch>
          </p:blipFill>
          <p:spPr>
            <a:xfrm>
              <a:off x="2806201" y="2765386"/>
              <a:ext cx="341442" cy="325820"/>
            </a:xfrm>
            <a:prstGeom prst="rect">
              <a:avLst/>
            </a:prstGeom>
          </p:spPr>
        </p:pic>
        <p:pic>
          <p:nvPicPr>
            <p:cNvPr id="9" name="Picture 8" descr="A picture containing monitor, sitting, indoor, computer&#10;&#10;Description automatically generated">
              <a:extLst>
                <a:ext uri="{FF2B5EF4-FFF2-40B4-BE49-F238E27FC236}">
                  <a16:creationId xmlns:a16="http://schemas.microsoft.com/office/drawing/2014/main" id="{40224C96-34E1-2646-8C6C-1C9F7396901B}"/>
                </a:ext>
              </a:extLst>
            </p:cNvPr>
            <p:cNvPicPr>
              <a:picLocks noChangeAspect="1"/>
            </p:cNvPicPr>
            <p:nvPr/>
          </p:nvPicPr>
          <p:blipFill>
            <a:blip r:embed="rId3"/>
            <a:stretch>
              <a:fillRect/>
            </a:stretch>
          </p:blipFill>
          <p:spPr>
            <a:xfrm>
              <a:off x="2806201" y="3762310"/>
              <a:ext cx="341442" cy="325820"/>
            </a:xfrm>
            <a:prstGeom prst="rect">
              <a:avLst/>
            </a:prstGeom>
          </p:spPr>
        </p:pic>
      </p:grpSp>
      <p:pic>
        <p:nvPicPr>
          <p:cNvPr id="10" name="Picture 9" descr="A close up of a sign&#10;&#10;Description automatically generated">
            <a:extLst>
              <a:ext uri="{FF2B5EF4-FFF2-40B4-BE49-F238E27FC236}">
                <a16:creationId xmlns:a16="http://schemas.microsoft.com/office/drawing/2014/main" id="{98476D84-3AA0-B349-B5E9-0B1BE4E76F19}"/>
              </a:ext>
            </a:extLst>
          </p:cNvPr>
          <p:cNvPicPr>
            <a:picLocks noChangeAspect="1"/>
          </p:cNvPicPr>
          <p:nvPr/>
        </p:nvPicPr>
        <p:blipFill>
          <a:blip r:embed="rId4"/>
          <a:stretch>
            <a:fillRect/>
          </a:stretch>
        </p:blipFill>
        <p:spPr>
          <a:xfrm rot="21332272">
            <a:off x="2479642" y="2562624"/>
            <a:ext cx="524944" cy="558812"/>
          </a:xfrm>
          <a:prstGeom prst="rect">
            <a:avLst/>
          </a:prstGeom>
        </p:spPr>
      </p:pic>
      <p:sp>
        <p:nvSpPr>
          <p:cNvPr id="11" name="Slide Number Placeholder 10">
            <a:extLst>
              <a:ext uri="{FF2B5EF4-FFF2-40B4-BE49-F238E27FC236}">
                <a16:creationId xmlns:a16="http://schemas.microsoft.com/office/drawing/2014/main" id="{7F5280B3-944A-7D4E-B244-B054DFC7C42A}"/>
              </a:ext>
            </a:extLst>
          </p:cNvPr>
          <p:cNvSpPr>
            <a:spLocks noGrp="1"/>
          </p:cNvSpPr>
          <p:nvPr>
            <p:ph type="sldNum" sz="quarter" idx="11"/>
          </p:nvPr>
        </p:nvSpPr>
        <p:spPr/>
        <p:txBody>
          <a:bodyPr/>
          <a:lstStyle/>
          <a:p>
            <a:r>
              <a:rPr lang="en-US" dirty="0"/>
              <a:t>Slide </a:t>
            </a:r>
            <a:fld id="{D68028E8-FA4C-4542-87ED-7A63BE53FA53}" type="slidenum">
              <a:rPr lang="en-US" smtClean="0"/>
              <a:pPr/>
              <a:t>19</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44355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6263F8-548A-454B-B6A0-A59783F2DE38}"/>
              </a:ext>
            </a:extLst>
          </p:cNvPr>
          <p:cNvSpPr>
            <a:spLocks noGrp="1"/>
          </p:cNvSpPr>
          <p:nvPr>
            <p:ph type="subTitle" idx="4294967295"/>
          </p:nvPr>
        </p:nvSpPr>
        <p:spPr>
          <a:xfrm>
            <a:off x="838200" y="2601913"/>
            <a:ext cx="10124552" cy="2100716"/>
          </a:xfrm>
          <a:prstGeom prst="rect">
            <a:avLst/>
          </a:prstGeom>
        </p:spPr>
        <p:txBody>
          <a:bodyPr>
            <a:normAutofit/>
          </a:bodyPr>
          <a:lstStyle/>
          <a:p>
            <a:pPr marL="0" indent="0" algn="l">
              <a:buNone/>
            </a:pPr>
            <a:r>
              <a:rPr lang="en-US" sz="6000" b="1" dirty="0">
                <a:solidFill>
                  <a:srgbClr val="047C88"/>
                </a:solidFill>
                <a:latin typeface="Arial Narrow" panose="020B0604020202020204" pitchFamily="34" charset="0"/>
                <a:ea typeface="Roboto Black" panose="02000000000000000000" pitchFamily="2" charset="0"/>
                <a:cs typeface="Arial Narrow" panose="020B0604020202020204" pitchFamily="34" charset="0"/>
              </a:rPr>
              <a:t>Manuscript Writing </a:t>
            </a:r>
          </a:p>
          <a:p>
            <a:pPr marL="0" indent="0" algn="l">
              <a:buNone/>
            </a:pPr>
            <a:r>
              <a:rPr lang="en-US" sz="6000" b="1" dirty="0">
                <a:solidFill>
                  <a:srgbClr val="047C88"/>
                </a:solidFill>
                <a:latin typeface="Arial Narrow" panose="020B0604020202020204" pitchFamily="34" charset="0"/>
                <a:ea typeface="Roboto Black" panose="02000000000000000000" pitchFamily="2" charset="0"/>
                <a:cs typeface="Arial Narrow" panose="020B0604020202020204" pitchFamily="34" charset="0"/>
              </a:rPr>
              <a:t>and Revision</a:t>
            </a:r>
            <a:endParaRPr lang="en-US" sz="6000" b="1" dirty="0">
              <a:latin typeface="Arial Narrow" panose="020B0604020202020204" pitchFamily="34" charset="0"/>
              <a:ea typeface="Roboto Black" panose="02000000000000000000" pitchFamily="2" charset="0"/>
              <a:cs typeface="Arial Narrow" panose="020B0604020202020204" pitchFamily="34" charset="0"/>
            </a:endParaRPr>
          </a:p>
        </p:txBody>
      </p:sp>
      <p:sp>
        <p:nvSpPr>
          <p:cNvPr id="6" name="Title 1">
            <a:extLst>
              <a:ext uri="{FF2B5EF4-FFF2-40B4-BE49-F238E27FC236}">
                <a16:creationId xmlns:a16="http://schemas.microsoft.com/office/drawing/2014/main" id="{736A635A-E6E8-E742-885E-A7F1A8B3D057}"/>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latin typeface="Arial" panose="020B0604020202020204" pitchFamily="34" charset="0"/>
                <a:ea typeface="Roboto Black" panose="02000000000000000000" pitchFamily="2" charset="0"/>
                <a:cs typeface="Arial" panose="020B0604020202020204" pitchFamily="34" charset="0"/>
              </a:rPr>
              <a:t>Module 3</a:t>
            </a:r>
            <a:endParaRPr lang="en-US" sz="5400" b="1" dirty="0">
              <a:latin typeface="Arial" panose="020B0604020202020204" pitchFamily="34" charset="0"/>
              <a:ea typeface="Roboto Black" panose="02000000000000000000" pitchFamily="2" charset="0"/>
              <a:cs typeface="Arial" panose="020B0604020202020204" pitchFamily="34" charset="0"/>
            </a:endParaRPr>
          </a:p>
        </p:txBody>
      </p:sp>
      <p:sp>
        <p:nvSpPr>
          <p:cNvPr id="2" name="Slide Number Placeholder 1">
            <a:extLst>
              <a:ext uri="{FF2B5EF4-FFF2-40B4-BE49-F238E27FC236}">
                <a16:creationId xmlns:a16="http://schemas.microsoft.com/office/drawing/2014/main" id="{71F7226D-C963-0C45-8DD5-0540391DCBE8}"/>
              </a:ext>
            </a:extLst>
          </p:cNvPr>
          <p:cNvSpPr>
            <a:spLocks noGrp="1"/>
          </p:cNvSpPr>
          <p:nvPr>
            <p:ph type="sldNum" sz="quarter" idx="11"/>
          </p:nvPr>
        </p:nvSpPr>
        <p:spPr/>
        <p:txBody>
          <a:bodyPr/>
          <a:lstStyle/>
          <a:p>
            <a:fld id="{D68028E8-FA4C-4542-87ED-7A63BE53FA53}" type="slidenum">
              <a:rPr lang="en-US" smtClean="0"/>
              <a:t>2</a:t>
            </a:fld>
            <a:endParaRPr lang="en-US"/>
          </a:p>
        </p:txBody>
      </p:sp>
    </p:spTree>
    <p:extLst>
      <p:ext uri="{BB962C8B-B14F-4D97-AF65-F5344CB8AC3E}">
        <p14:creationId xmlns:p14="http://schemas.microsoft.com/office/powerpoint/2010/main" val="3474609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Arial" panose="020B0604020202020204" pitchFamily="34" charset="0"/>
                <a:ea typeface="Roboto Medium" panose="02000000000000000000" pitchFamily="2" charset="0"/>
              </a:rPr>
              <a:t>To use a scientific voice:</a:t>
            </a:r>
          </a:p>
          <a:p>
            <a:pPr marL="292608" lvl="1" indent="-292608">
              <a:lnSpc>
                <a:spcPct val="100000"/>
              </a:lnSpc>
              <a:buClr>
                <a:srgbClr val="7030A0"/>
              </a:buClr>
            </a:pPr>
            <a:r>
              <a:rPr lang="en-US" sz="2000" dirty="0">
                <a:latin typeface="Arial" panose="020B0604020202020204" pitchFamily="34" charset="0"/>
                <a:ea typeface="Roboto" panose="02000000000000000000" pitchFamily="2" charset="0"/>
              </a:rPr>
              <a:t>Develop a precise vocabulary. </a:t>
            </a:r>
          </a:p>
          <a:p>
            <a:pPr marL="292608" lvl="1" indent="-292608">
              <a:lnSpc>
                <a:spcPct val="100000"/>
              </a:lnSpc>
              <a:buClr>
                <a:srgbClr val="7030A0"/>
              </a:buClr>
            </a:pPr>
            <a:r>
              <a:rPr lang="en-US" sz="2000" dirty="0">
                <a:latin typeface="Arial" panose="020B0604020202020204" pitchFamily="34" charset="0"/>
                <a:ea typeface="Roboto" panose="02000000000000000000" pitchFamily="2" charset="0"/>
              </a:rPr>
              <a:t>Read the literature and adopt the standard language. </a:t>
            </a:r>
          </a:p>
          <a:p>
            <a:pPr marL="292608" lvl="1" indent="-292608">
              <a:lnSpc>
                <a:spcPct val="100000"/>
              </a:lnSpc>
              <a:buClr>
                <a:srgbClr val="7030A0"/>
              </a:buClr>
            </a:pPr>
            <a:r>
              <a:rPr lang="en-US" sz="2000" dirty="0">
                <a:latin typeface="Arial" panose="020B0604020202020204" pitchFamily="34" charset="0"/>
                <a:ea typeface="Roboto" panose="02000000000000000000" pitchFamily="2" charset="0"/>
              </a:rPr>
              <a:t>Label items consistently. </a:t>
            </a:r>
          </a:p>
          <a:p>
            <a:pPr marL="292608" lvl="1" indent="-292608">
              <a:lnSpc>
                <a:spcPct val="100000"/>
              </a:lnSpc>
              <a:buClr>
                <a:srgbClr val="7030A0"/>
              </a:buClr>
            </a:pPr>
            <a:r>
              <a:rPr lang="en-US" sz="2000" dirty="0">
                <a:latin typeface="Arial" panose="020B0604020202020204" pitchFamily="34" charset="0"/>
                <a:ea typeface="Roboto" panose="02000000000000000000" pitchFamily="2" charset="0"/>
              </a:rPr>
              <a:t>Define terms and assumptions.</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latin typeface="Arial" panose="020B0604020202020204" pitchFamily="34" charset="0"/>
                <a:ea typeface="Roboto Black" panose="02000000000000000000" pitchFamily="2" charset="0"/>
              </a:rPr>
              <a:t>Achieving a Scientific Voice</a:t>
            </a:r>
          </a:p>
        </p:txBody>
      </p:sp>
      <p:sp>
        <p:nvSpPr>
          <p:cNvPr id="3" name="Slide Number Placeholder 2">
            <a:extLst>
              <a:ext uri="{FF2B5EF4-FFF2-40B4-BE49-F238E27FC236}">
                <a16:creationId xmlns:a16="http://schemas.microsoft.com/office/drawing/2014/main" id="{998103C9-32B8-A245-BB7D-703F8B18BED9}"/>
              </a:ext>
            </a:extLst>
          </p:cNvPr>
          <p:cNvSpPr>
            <a:spLocks noGrp="1"/>
          </p:cNvSpPr>
          <p:nvPr>
            <p:ph type="sldNum" sz="quarter" idx="11"/>
          </p:nvPr>
        </p:nvSpPr>
        <p:spPr/>
        <p:txBody>
          <a:bodyPr/>
          <a:lstStyle/>
          <a:p>
            <a:r>
              <a:rPr lang="en-US" dirty="0"/>
              <a:t>Slide </a:t>
            </a:r>
            <a:fld id="{D68028E8-FA4C-4542-87ED-7A63BE53FA53}" type="slidenum">
              <a:rPr lang="en-US" smtClean="0"/>
              <a:pPr/>
              <a:t>20</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742332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Arial" panose="020B0604020202020204" pitchFamily="34" charset="0"/>
                <a:ea typeface="Roboto Medium" panose="02000000000000000000" pitchFamily="2" charset="0"/>
              </a:rPr>
              <a:t>Describe your activities in detail.</a:t>
            </a:r>
          </a:p>
          <a:p>
            <a:pPr marL="292608" lvl="1" indent="-292608">
              <a:lnSpc>
                <a:spcPct val="100000"/>
              </a:lnSpc>
              <a:buClr>
                <a:srgbClr val="7030A0"/>
              </a:buClr>
            </a:pPr>
            <a:r>
              <a:rPr lang="en-US" sz="2000" dirty="0">
                <a:latin typeface="Arial" panose="020B0604020202020204" pitchFamily="34" charset="0"/>
                <a:ea typeface="Roboto" panose="02000000000000000000" pitchFamily="2" charset="0"/>
              </a:rPr>
              <a:t>Break activities down, label them and present them in the order they occurred.</a:t>
            </a:r>
          </a:p>
          <a:p>
            <a:pPr marL="292608" lvl="1" indent="-292608">
              <a:lnSpc>
                <a:spcPct val="100000"/>
              </a:lnSpc>
              <a:buClr>
                <a:srgbClr val="7030A0"/>
              </a:buClr>
            </a:pPr>
            <a:r>
              <a:rPr lang="en-US" sz="2000" dirty="0">
                <a:latin typeface="Arial" panose="020B0604020202020204" pitchFamily="34" charset="0"/>
                <a:ea typeface="Roboto" panose="02000000000000000000" pitchFamily="2" charset="0"/>
              </a:rPr>
              <a:t>Only include observable details and methods used.</a:t>
            </a:r>
          </a:p>
          <a:p>
            <a:pPr marL="292608" lvl="1" indent="-292608">
              <a:lnSpc>
                <a:spcPct val="100000"/>
              </a:lnSpc>
              <a:buClr>
                <a:srgbClr val="7030A0"/>
              </a:buClr>
            </a:pPr>
            <a:r>
              <a:rPr lang="en-US" sz="2000" dirty="0">
                <a:latin typeface="Arial" panose="020B0604020202020204" pitchFamily="34" charset="0"/>
                <a:ea typeface="Roboto" panose="02000000000000000000" pitchFamily="2" charset="0"/>
              </a:rPr>
              <a:t>Omit personal feelings, attitudes, impressions or opinions.</a:t>
            </a:r>
          </a:p>
          <a:p>
            <a:pPr marL="292608" lvl="1" indent="-292608">
              <a:lnSpc>
                <a:spcPct val="100000"/>
              </a:lnSpc>
              <a:buClr>
                <a:srgbClr val="7030A0"/>
              </a:buClr>
            </a:pPr>
            <a:r>
              <a:rPr lang="en-US" sz="2000" dirty="0">
                <a:latin typeface="Arial" panose="020B0604020202020204" pitchFamily="34" charset="0"/>
                <a:ea typeface="Roboto" panose="02000000000000000000" pitchFamily="2" charset="0"/>
              </a:rPr>
              <a:t>Follow target journal's style guide and submission guidelines.</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latin typeface="Arial" panose="020B0604020202020204" pitchFamily="34" charset="0"/>
                <a:ea typeface="Roboto Black" panose="02000000000000000000" pitchFamily="2" charset="0"/>
              </a:rPr>
              <a:t>Achieving a Scientific Voice</a:t>
            </a:r>
          </a:p>
        </p:txBody>
      </p:sp>
      <p:sp>
        <p:nvSpPr>
          <p:cNvPr id="3" name="Slide Number Placeholder 2">
            <a:extLst>
              <a:ext uri="{FF2B5EF4-FFF2-40B4-BE49-F238E27FC236}">
                <a16:creationId xmlns:a16="http://schemas.microsoft.com/office/drawing/2014/main" id="{3A14367A-5BEC-0442-BFD3-44072542B1DB}"/>
              </a:ext>
            </a:extLst>
          </p:cNvPr>
          <p:cNvSpPr>
            <a:spLocks noGrp="1"/>
          </p:cNvSpPr>
          <p:nvPr>
            <p:ph type="sldNum" sz="quarter" idx="11"/>
          </p:nvPr>
        </p:nvSpPr>
        <p:spPr/>
        <p:txBody>
          <a:bodyPr/>
          <a:lstStyle/>
          <a:p>
            <a:r>
              <a:rPr lang="en-US" dirty="0"/>
              <a:t>Slide </a:t>
            </a:r>
            <a:fld id="{D68028E8-FA4C-4542-87ED-7A63BE53FA53}" type="slidenum">
              <a:rPr lang="en-US" smtClean="0"/>
              <a:pPr/>
              <a:t>21</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05400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Arial" panose="020B0604020202020204" pitchFamily="34" charset="0"/>
                <a:ea typeface="Roboto Medium" panose="02000000000000000000" pitchFamily="2" charset="0"/>
              </a:rPr>
              <a:t>Scientific discourse should be reproducible.</a:t>
            </a:r>
          </a:p>
          <a:p>
            <a:pPr marL="352425" lvl="1" indent="-342900">
              <a:lnSpc>
                <a:spcPct val="100000"/>
              </a:lnSpc>
              <a:buClr>
                <a:srgbClr val="7030A0"/>
              </a:buClr>
            </a:pPr>
            <a:r>
              <a:rPr lang="en-US" sz="2000" dirty="0">
                <a:latin typeface="Arial" panose="020B0604020202020204" pitchFamily="34" charset="0"/>
                <a:ea typeface="Roboto" panose="02000000000000000000" pitchFamily="2" charset="0"/>
              </a:rPr>
              <a:t>State the limitations of your research.</a:t>
            </a:r>
          </a:p>
          <a:p>
            <a:pPr marL="352425" lvl="1" indent="-342900">
              <a:lnSpc>
                <a:spcPct val="100000"/>
              </a:lnSpc>
              <a:buClr>
                <a:srgbClr val="7030A0"/>
              </a:buClr>
            </a:pPr>
            <a:r>
              <a:rPr lang="en-US" sz="2000" dirty="0">
                <a:latin typeface="Arial" panose="020B0604020202020204" pitchFamily="34" charset="0"/>
                <a:ea typeface="Roboto" panose="02000000000000000000" pitchFamily="2" charset="0"/>
              </a:rPr>
              <a:t>Give the reader enough information to arrive at the same conclusions you did.</a:t>
            </a:r>
          </a:p>
          <a:p>
            <a:pPr marL="352425" lvl="1" indent="-342900">
              <a:lnSpc>
                <a:spcPct val="100000"/>
              </a:lnSpc>
              <a:buClr>
                <a:srgbClr val="7030A0"/>
              </a:buClr>
            </a:pPr>
            <a:r>
              <a:rPr lang="en-US" sz="2000" dirty="0">
                <a:latin typeface="Arial" panose="020B0604020202020204" pitchFamily="34" charset="0"/>
                <a:ea typeface="Roboto" panose="02000000000000000000" pitchFamily="2" charset="0"/>
              </a:rPr>
              <a:t>Have you presented all the data clearly for correct interpretation?</a:t>
            </a:r>
          </a:p>
          <a:p>
            <a:pPr marL="352425" lvl="1" indent="-342900">
              <a:lnSpc>
                <a:spcPct val="100000"/>
              </a:lnSpc>
              <a:buClr>
                <a:srgbClr val="7030A0"/>
              </a:buClr>
            </a:pPr>
            <a:r>
              <a:rPr lang="en-US" sz="2000" dirty="0">
                <a:latin typeface="Arial" panose="020B0604020202020204" pitchFamily="34" charset="0"/>
                <a:ea typeface="Roboto" panose="02000000000000000000" pitchFamily="2" charset="0"/>
              </a:rPr>
              <a:t>Could a reader reproduce your experiment, research or investigation?</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latin typeface="Arial" panose="020B0604020202020204" pitchFamily="34" charset="0"/>
                <a:ea typeface="Roboto Black" panose="02000000000000000000" pitchFamily="2" charset="0"/>
              </a:rPr>
              <a:t>Achieving a Scientific Voice</a:t>
            </a:r>
          </a:p>
        </p:txBody>
      </p:sp>
      <p:sp>
        <p:nvSpPr>
          <p:cNvPr id="3" name="Slide Number Placeholder 2">
            <a:extLst>
              <a:ext uri="{FF2B5EF4-FFF2-40B4-BE49-F238E27FC236}">
                <a16:creationId xmlns:a16="http://schemas.microsoft.com/office/drawing/2014/main" id="{625CE34C-5FCF-394B-BBAD-458E54792BFA}"/>
              </a:ext>
            </a:extLst>
          </p:cNvPr>
          <p:cNvSpPr>
            <a:spLocks noGrp="1"/>
          </p:cNvSpPr>
          <p:nvPr>
            <p:ph type="sldNum" sz="quarter" idx="11"/>
          </p:nvPr>
        </p:nvSpPr>
        <p:spPr/>
        <p:txBody>
          <a:bodyPr/>
          <a:lstStyle/>
          <a:p>
            <a:r>
              <a:rPr lang="en-US" dirty="0"/>
              <a:t>Slide </a:t>
            </a:r>
            <a:fld id="{D68028E8-FA4C-4542-87ED-7A63BE53FA53}" type="slidenum">
              <a:rPr lang="en-US" smtClean="0"/>
              <a:pPr/>
              <a:t>22</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307513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397AF5-B2D9-CF4C-BCE7-17E663712171}"/>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dirty="0">
                <a:solidFill>
                  <a:prstClr val="white"/>
                </a:solidFill>
                <a:latin typeface="Arial" panose="020B0604020202020204" pitchFamily="34" charset="0"/>
                <a:ea typeface="Roboto" panose="02000000000000000000" pitchFamily="2" charset="0"/>
                <a:cs typeface="+mn-cs"/>
              </a:rPr>
              <a:t>Before we move on…</a:t>
            </a:r>
            <a:endParaRPr lang="en-US" sz="5400" dirty="0"/>
          </a:p>
        </p:txBody>
      </p:sp>
      <p:sp>
        <p:nvSpPr>
          <p:cNvPr id="4" name="Subtitle 2">
            <a:extLst>
              <a:ext uri="{FF2B5EF4-FFF2-40B4-BE49-F238E27FC236}">
                <a16:creationId xmlns:a16="http://schemas.microsoft.com/office/drawing/2014/main" id="{AA0C5D27-5168-A143-93DA-5CE5F9328DCA}"/>
              </a:ext>
            </a:extLst>
          </p:cNvPr>
          <p:cNvSpPr txBox="1">
            <a:spLocks/>
          </p:cNvSpPr>
          <p:nvPr/>
        </p:nvSpPr>
        <p:spPr>
          <a:xfrm>
            <a:off x="838200" y="2601913"/>
            <a:ext cx="9144000" cy="999932"/>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dirty="0">
                <a:solidFill>
                  <a:srgbClr val="047C88"/>
                </a:solidFill>
                <a:latin typeface="Roboto Condensed" panose="02000000000000000000" pitchFamily="2" charset="0"/>
                <a:ea typeface="Roboto Condensed" panose="02000000000000000000" pitchFamily="2" charset="0"/>
              </a:rPr>
              <a:t>What questions do you have?</a:t>
            </a:r>
          </a:p>
        </p:txBody>
      </p:sp>
      <p:sp>
        <p:nvSpPr>
          <p:cNvPr id="5" name="Slide Number Placeholder 4">
            <a:extLst>
              <a:ext uri="{FF2B5EF4-FFF2-40B4-BE49-F238E27FC236}">
                <a16:creationId xmlns:a16="http://schemas.microsoft.com/office/drawing/2014/main" id="{3EEB75E6-0081-A04D-AD37-9B9E36D03982}"/>
              </a:ext>
            </a:extLst>
          </p:cNvPr>
          <p:cNvSpPr>
            <a:spLocks noGrp="1"/>
          </p:cNvSpPr>
          <p:nvPr>
            <p:ph type="sldNum" sz="quarter" idx="11"/>
          </p:nvPr>
        </p:nvSpPr>
        <p:spPr/>
        <p:txBody>
          <a:bodyPr/>
          <a:lstStyle/>
          <a:p>
            <a:fld id="{D68028E8-FA4C-4542-87ED-7A63BE53FA53}" type="slidenum">
              <a:rPr lang="en-US" smtClean="0"/>
              <a:t>23</a:t>
            </a:fld>
            <a:endParaRPr lang="en-US"/>
          </a:p>
        </p:txBody>
      </p:sp>
      <p:sp>
        <p:nvSpPr>
          <p:cNvPr id="6" name="TextBox 5">
            <a:extLst>
              <a:ext uri="{FF2B5EF4-FFF2-40B4-BE49-F238E27FC236}">
                <a16:creationId xmlns:a16="http://schemas.microsoft.com/office/drawing/2014/main" id="{E973F7FB-4EF6-664F-808D-C7A615284DFE}"/>
              </a:ext>
            </a:extLst>
          </p:cNvPr>
          <p:cNvSpPr txBox="1"/>
          <p:nvPr/>
        </p:nvSpPr>
        <p:spPr>
          <a:xfrm>
            <a:off x="849315" y="5300626"/>
            <a:ext cx="6542086" cy="523220"/>
          </a:xfrm>
          <a:prstGeom prst="rect">
            <a:avLst/>
          </a:prstGeom>
          <a:noFill/>
        </p:spPr>
        <p:txBody>
          <a:bodyPr wrap="square" rtlCol="0">
            <a:spAutoFit/>
          </a:bodyPr>
          <a:lstStyle/>
          <a:p>
            <a:r>
              <a:rPr lang="en-US" sz="1400" dirty="0">
                <a:latin typeface="Arial" panose="020B0604020202020204" pitchFamily="34" charset="0"/>
                <a:ea typeface="Roboto" panose="02000000000000000000" pitchFamily="2" charset="0"/>
              </a:rPr>
              <a:t>Turn to the Knowledge Check section for Module 3 in your workbook and answer Knowledge Check 3.</a:t>
            </a:r>
          </a:p>
        </p:txBody>
      </p:sp>
    </p:spTree>
    <p:extLst>
      <p:ext uri="{BB962C8B-B14F-4D97-AF65-F5344CB8AC3E}">
        <p14:creationId xmlns:p14="http://schemas.microsoft.com/office/powerpoint/2010/main" val="1524787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9A3756-D921-E049-B26C-F04C15F40055}"/>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Black" panose="02000000000000000000" pitchFamily="2" charset="0"/>
                <a:cs typeface="+mn-cs"/>
              </a:rPr>
              <a:t>Knowledge Check</a:t>
            </a:r>
            <a:endParaRPr lang="en-US" sz="2800" b="1" dirty="0">
              <a:latin typeface="Arial" panose="020B0604020202020204" pitchFamily="34" charset="0"/>
              <a:ea typeface="Roboto Black" panose="02000000000000000000" pitchFamily="2" charset="0"/>
            </a:endParaRPr>
          </a:p>
        </p:txBody>
      </p:sp>
      <p:sp>
        <p:nvSpPr>
          <p:cNvPr id="4" name="Text Placeholder 3">
            <a:extLst>
              <a:ext uri="{FF2B5EF4-FFF2-40B4-BE49-F238E27FC236}">
                <a16:creationId xmlns:a16="http://schemas.microsoft.com/office/drawing/2014/main" id="{AA71016F-880B-BB4F-ACFB-C0446D0005E5}"/>
              </a:ext>
            </a:extLst>
          </p:cNvPr>
          <p:cNvSpPr txBox="1">
            <a:spLocks/>
          </p:cNvSpPr>
          <p:nvPr/>
        </p:nvSpPr>
        <p:spPr>
          <a:xfrm>
            <a:off x="1136498" y="960748"/>
            <a:ext cx="9919003" cy="124204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gn="ctr">
              <a:lnSpc>
                <a:spcPct val="100000"/>
              </a:lnSpc>
              <a:buNone/>
            </a:pPr>
            <a:r>
              <a:rPr lang="en-US" b="1" dirty="0">
                <a:latin typeface="Arial" panose="020B0604020202020204" pitchFamily="34" charset="0"/>
                <a:ea typeface="Roboto Medium" panose="02000000000000000000" pitchFamily="2" charset="0"/>
              </a:rPr>
              <a:t>Which of the following examples uses </a:t>
            </a:r>
          </a:p>
          <a:p>
            <a:pPr marL="9525" lvl="1" indent="0" algn="ctr">
              <a:lnSpc>
                <a:spcPct val="100000"/>
              </a:lnSpc>
              <a:buNone/>
            </a:pPr>
            <a:r>
              <a:rPr lang="en-US" b="1" dirty="0">
                <a:latin typeface="Arial" panose="020B0604020202020204" pitchFamily="34" charset="0"/>
                <a:ea typeface="Roboto Medium" panose="02000000000000000000" pitchFamily="2" charset="0"/>
              </a:rPr>
              <a:t>the most effective scientific voice?</a:t>
            </a:r>
          </a:p>
          <a:p>
            <a:pPr marL="9525" lvl="1" indent="0" algn="ctr">
              <a:lnSpc>
                <a:spcPct val="100000"/>
              </a:lnSpc>
              <a:buNone/>
            </a:pPr>
            <a:r>
              <a:rPr lang="en-US" sz="1800" i="1" dirty="0">
                <a:latin typeface="Arial" panose="020B0604020202020204" pitchFamily="34" charset="0"/>
                <a:ea typeface="Roboto Medium" panose="02000000000000000000" pitchFamily="2" charset="0"/>
              </a:rPr>
              <a:t>Select one answer.</a:t>
            </a:r>
            <a:endParaRPr lang="en-US" i="1" dirty="0">
              <a:latin typeface="Arial" panose="020B0604020202020204" pitchFamily="34" charset="0"/>
              <a:ea typeface="Roboto Medium" panose="02000000000000000000" pitchFamily="2" charset="0"/>
            </a:endParaRPr>
          </a:p>
        </p:txBody>
      </p:sp>
      <p:sp>
        <p:nvSpPr>
          <p:cNvPr id="6" name="TextBox 5">
            <a:extLst>
              <a:ext uri="{FF2B5EF4-FFF2-40B4-BE49-F238E27FC236}">
                <a16:creationId xmlns:a16="http://schemas.microsoft.com/office/drawing/2014/main" id="{12691EB4-144E-E446-AEE8-CFB0E712BF2B}"/>
              </a:ext>
            </a:extLst>
          </p:cNvPr>
          <p:cNvSpPr txBox="1"/>
          <p:nvPr/>
        </p:nvSpPr>
        <p:spPr>
          <a:xfrm>
            <a:off x="3707930" y="2297180"/>
            <a:ext cx="5928521" cy="646331"/>
          </a:xfrm>
          <a:prstGeom prst="rect">
            <a:avLst/>
          </a:prstGeom>
          <a:noFill/>
        </p:spPr>
        <p:txBody>
          <a:bodyPr wrap="square" rtlCol="0">
            <a:spAutoFit/>
          </a:bodyPr>
          <a:lstStyle/>
          <a:p>
            <a:r>
              <a:rPr lang="en-US" dirty="0">
                <a:latin typeface="Arial" panose="020B0604020202020204" pitchFamily="34" charset="0"/>
                <a:ea typeface="Roboto" panose="02000000000000000000" pitchFamily="2" charset="0"/>
              </a:rPr>
              <a:t>It is well known that inadequate maternal nutrition can lead to compromised pregnancies.</a:t>
            </a:r>
          </a:p>
        </p:txBody>
      </p:sp>
      <p:sp>
        <p:nvSpPr>
          <p:cNvPr id="7" name="TextBox 6">
            <a:extLst>
              <a:ext uri="{FF2B5EF4-FFF2-40B4-BE49-F238E27FC236}">
                <a16:creationId xmlns:a16="http://schemas.microsoft.com/office/drawing/2014/main" id="{BE705F94-31E2-E645-BE5E-61192816C4D9}"/>
              </a:ext>
            </a:extLst>
          </p:cNvPr>
          <p:cNvSpPr txBox="1"/>
          <p:nvPr/>
        </p:nvSpPr>
        <p:spPr>
          <a:xfrm>
            <a:off x="3707930" y="3062823"/>
            <a:ext cx="5928520" cy="923330"/>
          </a:xfrm>
          <a:prstGeom prst="rect">
            <a:avLst/>
          </a:prstGeom>
          <a:noFill/>
        </p:spPr>
        <p:txBody>
          <a:bodyPr wrap="square" rtlCol="0">
            <a:spAutoFit/>
          </a:bodyPr>
          <a:lstStyle/>
          <a:p>
            <a:r>
              <a:rPr lang="en-US" dirty="0">
                <a:latin typeface="Arial" panose="020B0604020202020204" pitchFamily="34" charset="0"/>
                <a:ea typeface="Roboto" panose="02000000000000000000" pitchFamily="2" charset="0"/>
              </a:rPr>
              <a:t>The aim of this study was to assess the causes of severe lipemia and to better define the relationship between lipemia and hemolysis.</a:t>
            </a:r>
          </a:p>
        </p:txBody>
      </p:sp>
      <p:pic>
        <p:nvPicPr>
          <p:cNvPr id="8" name="Picture 7" descr="A picture containing monitor, sitting, indoor, computer&#10;&#10;Description automatically generated">
            <a:extLst>
              <a:ext uri="{FF2B5EF4-FFF2-40B4-BE49-F238E27FC236}">
                <a16:creationId xmlns:a16="http://schemas.microsoft.com/office/drawing/2014/main" id="{5D7F1C2C-7395-DF49-9DFB-F1FA09F62E10}"/>
              </a:ext>
            </a:extLst>
          </p:cNvPr>
          <p:cNvPicPr>
            <a:picLocks noChangeAspect="1"/>
          </p:cNvPicPr>
          <p:nvPr/>
        </p:nvPicPr>
        <p:blipFill>
          <a:blip r:embed="rId3"/>
          <a:stretch>
            <a:fillRect/>
          </a:stretch>
        </p:blipFill>
        <p:spPr>
          <a:xfrm>
            <a:off x="2555548" y="2488213"/>
            <a:ext cx="341442" cy="325820"/>
          </a:xfrm>
          <a:prstGeom prst="rect">
            <a:avLst/>
          </a:prstGeom>
        </p:spPr>
      </p:pic>
      <p:pic>
        <p:nvPicPr>
          <p:cNvPr id="9" name="Picture 8" descr="A picture containing monitor, sitting, indoor, computer&#10;&#10;Description automatically generated">
            <a:extLst>
              <a:ext uri="{FF2B5EF4-FFF2-40B4-BE49-F238E27FC236}">
                <a16:creationId xmlns:a16="http://schemas.microsoft.com/office/drawing/2014/main" id="{40224C96-34E1-2646-8C6C-1C9F7396901B}"/>
              </a:ext>
            </a:extLst>
          </p:cNvPr>
          <p:cNvPicPr>
            <a:picLocks noChangeAspect="1"/>
          </p:cNvPicPr>
          <p:nvPr/>
        </p:nvPicPr>
        <p:blipFill>
          <a:blip r:embed="rId3"/>
          <a:stretch>
            <a:fillRect/>
          </a:stretch>
        </p:blipFill>
        <p:spPr>
          <a:xfrm>
            <a:off x="2555549" y="3318942"/>
            <a:ext cx="341442" cy="325820"/>
          </a:xfrm>
          <a:prstGeom prst="rect">
            <a:avLst/>
          </a:prstGeom>
        </p:spPr>
      </p:pic>
      <p:pic>
        <p:nvPicPr>
          <p:cNvPr id="10" name="Picture 9" descr="A close up of a sign&#10;&#10;Description automatically generated">
            <a:extLst>
              <a:ext uri="{FF2B5EF4-FFF2-40B4-BE49-F238E27FC236}">
                <a16:creationId xmlns:a16="http://schemas.microsoft.com/office/drawing/2014/main" id="{98476D84-3AA0-B349-B5E9-0B1BE4E76F19}"/>
              </a:ext>
            </a:extLst>
          </p:cNvPr>
          <p:cNvPicPr>
            <a:picLocks noChangeAspect="1"/>
          </p:cNvPicPr>
          <p:nvPr/>
        </p:nvPicPr>
        <p:blipFill>
          <a:blip r:embed="rId4"/>
          <a:stretch>
            <a:fillRect/>
          </a:stretch>
        </p:blipFill>
        <p:spPr>
          <a:xfrm rot="21332272">
            <a:off x="2479644" y="3154286"/>
            <a:ext cx="524944" cy="558812"/>
          </a:xfrm>
          <a:prstGeom prst="rect">
            <a:avLst/>
          </a:prstGeom>
        </p:spPr>
      </p:pic>
      <p:sp>
        <p:nvSpPr>
          <p:cNvPr id="11" name="TextBox 10">
            <a:extLst>
              <a:ext uri="{FF2B5EF4-FFF2-40B4-BE49-F238E27FC236}">
                <a16:creationId xmlns:a16="http://schemas.microsoft.com/office/drawing/2014/main" id="{8CBA9328-EC7D-F145-A522-A066DC0A9017}"/>
              </a:ext>
            </a:extLst>
          </p:cNvPr>
          <p:cNvSpPr txBox="1"/>
          <p:nvPr/>
        </p:nvSpPr>
        <p:spPr>
          <a:xfrm>
            <a:off x="3707930" y="4099098"/>
            <a:ext cx="5928520" cy="646331"/>
          </a:xfrm>
          <a:prstGeom prst="rect">
            <a:avLst/>
          </a:prstGeom>
          <a:noFill/>
        </p:spPr>
        <p:txBody>
          <a:bodyPr wrap="square" rtlCol="0">
            <a:spAutoFit/>
          </a:bodyPr>
          <a:lstStyle/>
          <a:p>
            <a:r>
              <a:rPr lang="en-US" dirty="0">
                <a:latin typeface="Arial" panose="020B0604020202020204" pitchFamily="34" charset="0"/>
                <a:ea typeface="Roboto" panose="02000000000000000000" pitchFamily="2" charset="0"/>
              </a:rPr>
              <a:t>We thought it could be important to promote quality practices in the mycobacteriology laboratory.</a:t>
            </a:r>
          </a:p>
        </p:txBody>
      </p:sp>
      <p:pic>
        <p:nvPicPr>
          <p:cNvPr id="12" name="Picture 11" descr="A picture containing monitor, sitting, indoor, computer&#10;&#10;Description automatically generated">
            <a:extLst>
              <a:ext uri="{FF2B5EF4-FFF2-40B4-BE49-F238E27FC236}">
                <a16:creationId xmlns:a16="http://schemas.microsoft.com/office/drawing/2014/main" id="{AF862C1A-02AE-8542-BC27-3999034A53B6}"/>
              </a:ext>
            </a:extLst>
          </p:cNvPr>
          <p:cNvPicPr>
            <a:picLocks noChangeAspect="1"/>
          </p:cNvPicPr>
          <p:nvPr/>
        </p:nvPicPr>
        <p:blipFill>
          <a:blip r:embed="rId3"/>
          <a:stretch>
            <a:fillRect/>
          </a:stretch>
        </p:blipFill>
        <p:spPr>
          <a:xfrm>
            <a:off x="2555549" y="4235904"/>
            <a:ext cx="341442" cy="325820"/>
          </a:xfrm>
          <a:prstGeom prst="rect">
            <a:avLst/>
          </a:prstGeom>
        </p:spPr>
      </p:pic>
      <p:sp>
        <p:nvSpPr>
          <p:cNvPr id="13" name="TextBox 12">
            <a:extLst>
              <a:ext uri="{FF2B5EF4-FFF2-40B4-BE49-F238E27FC236}">
                <a16:creationId xmlns:a16="http://schemas.microsoft.com/office/drawing/2014/main" id="{165AC34B-3A3B-D74A-8B47-EDF38983E2AE}"/>
              </a:ext>
            </a:extLst>
          </p:cNvPr>
          <p:cNvSpPr txBox="1"/>
          <p:nvPr/>
        </p:nvSpPr>
        <p:spPr>
          <a:xfrm>
            <a:off x="3707930" y="4932298"/>
            <a:ext cx="5928520" cy="646331"/>
          </a:xfrm>
          <a:prstGeom prst="rect">
            <a:avLst/>
          </a:prstGeom>
          <a:noFill/>
        </p:spPr>
        <p:txBody>
          <a:bodyPr wrap="square" rtlCol="0">
            <a:spAutoFit/>
          </a:bodyPr>
          <a:lstStyle/>
          <a:p>
            <a:r>
              <a:rPr lang="en-US" dirty="0">
                <a:latin typeface="Arial" panose="020B0604020202020204" pitchFamily="34" charset="0"/>
                <a:ea typeface="Roboto" panose="02000000000000000000" pitchFamily="2" charset="0"/>
              </a:rPr>
              <a:t>This study deals with diagnostic principles and procedures for Mycobacterium tuberculosis.</a:t>
            </a:r>
          </a:p>
        </p:txBody>
      </p:sp>
      <p:pic>
        <p:nvPicPr>
          <p:cNvPr id="14" name="Picture 13" descr="A picture containing monitor, sitting, indoor, computer&#10;&#10;Description automatically generated">
            <a:extLst>
              <a:ext uri="{FF2B5EF4-FFF2-40B4-BE49-F238E27FC236}">
                <a16:creationId xmlns:a16="http://schemas.microsoft.com/office/drawing/2014/main" id="{B91A67AD-D44F-D741-8760-BB6281862784}"/>
              </a:ext>
            </a:extLst>
          </p:cNvPr>
          <p:cNvPicPr>
            <a:picLocks noChangeAspect="1"/>
          </p:cNvPicPr>
          <p:nvPr/>
        </p:nvPicPr>
        <p:blipFill>
          <a:blip r:embed="rId3"/>
          <a:stretch>
            <a:fillRect/>
          </a:stretch>
        </p:blipFill>
        <p:spPr>
          <a:xfrm>
            <a:off x="2555549" y="5069104"/>
            <a:ext cx="341442" cy="325820"/>
          </a:xfrm>
          <a:prstGeom prst="rect">
            <a:avLst/>
          </a:prstGeom>
        </p:spPr>
      </p:pic>
      <p:sp>
        <p:nvSpPr>
          <p:cNvPr id="15" name="Slide Number Placeholder 14">
            <a:extLst>
              <a:ext uri="{FF2B5EF4-FFF2-40B4-BE49-F238E27FC236}">
                <a16:creationId xmlns:a16="http://schemas.microsoft.com/office/drawing/2014/main" id="{8204C925-F182-E94A-9C6A-1C1235411DBA}"/>
              </a:ext>
            </a:extLst>
          </p:cNvPr>
          <p:cNvSpPr>
            <a:spLocks noGrp="1"/>
          </p:cNvSpPr>
          <p:nvPr>
            <p:ph type="sldNum" sz="quarter" idx="11"/>
          </p:nvPr>
        </p:nvSpPr>
        <p:spPr/>
        <p:txBody>
          <a:bodyPr/>
          <a:lstStyle/>
          <a:p>
            <a:r>
              <a:rPr lang="en-US" dirty="0"/>
              <a:t>Slide </a:t>
            </a:r>
            <a:fld id="{D68028E8-FA4C-4542-87ED-7A63BE53FA53}" type="slidenum">
              <a:rPr lang="en-US" smtClean="0"/>
              <a:pPr/>
              <a:t>24</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0110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9A3756-D921-E049-B26C-F04C15F40055}"/>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Black" panose="02000000000000000000" pitchFamily="2" charset="0"/>
                <a:cs typeface="Arial" panose="020B0604020202020204" pitchFamily="34" charset="0"/>
              </a:rPr>
              <a:t>Knowledge Check</a:t>
            </a:r>
            <a:endParaRPr lang="en-US" sz="2800" b="1" dirty="0">
              <a:latin typeface="Arial" panose="020B0604020202020204" pitchFamily="34" charset="0"/>
              <a:ea typeface="Roboto Black"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12691EB4-144E-E446-AEE8-CFB0E712BF2B}"/>
              </a:ext>
            </a:extLst>
          </p:cNvPr>
          <p:cNvSpPr txBox="1"/>
          <p:nvPr/>
        </p:nvSpPr>
        <p:spPr>
          <a:xfrm>
            <a:off x="1788138" y="2297180"/>
            <a:ext cx="4307861" cy="3139321"/>
          </a:xfrm>
          <a:prstGeom prst="rect">
            <a:avLst/>
          </a:prstGeom>
          <a:noFill/>
        </p:spPr>
        <p:txBody>
          <a:bodyPr wrap="square" rtlCol="0">
            <a:spAutoFit/>
          </a:bodyPr>
          <a:lstStyle/>
          <a:p>
            <a:pPr marL="514350" indent="-514350">
              <a:buFont typeface="+mj-lt"/>
              <a:buAutoNum type="arabicPeriod"/>
            </a:pPr>
            <a:r>
              <a:rPr lang="en-US" dirty="0">
                <a:latin typeface="Arial" panose="020B0604020202020204" pitchFamily="34" charset="0"/>
                <a:ea typeface="Roboto" panose="02000000000000000000" pitchFamily="2" charset="0"/>
                <a:cs typeface="Arial" panose="020B0604020202020204" pitchFamily="34" charset="0"/>
              </a:rPr>
              <a:t>It is well known that inadequate maternal nutrition can lead to compromised pregnancies.</a:t>
            </a:r>
          </a:p>
          <a:p>
            <a:pPr marL="514350" indent="-514350">
              <a:buFont typeface="+mj-lt"/>
              <a:buAutoNum type="arabicPeriod"/>
            </a:pPr>
            <a:endParaRPr lang="en-US" dirty="0">
              <a:latin typeface="Arial" panose="020B0604020202020204" pitchFamily="34" charset="0"/>
              <a:ea typeface="Roboto" panose="02000000000000000000" pitchFamily="2" charset="0"/>
              <a:cs typeface="Arial" panose="020B0604020202020204" pitchFamily="34" charset="0"/>
            </a:endParaRPr>
          </a:p>
          <a:p>
            <a:pPr marL="514350" indent="-514350">
              <a:buFont typeface="+mj-lt"/>
              <a:buAutoNum type="arabicPeriod" startAt="3"/>
            </a:pPr>
            <a:r>
              <a:rPr lang="en-US" dirty="0">
                <a:latin typeface="Arial" panose="020B0604020202020204" pitchFamily="34" charset="0"/>
                <a:ea typeface="Roboto" panose="02000000000000000000" pitchFamily="2" charset="0"/>
                <a:cs typeface="Arial" panose="020B0604020202020204" pitchFamily="34" charset="0"/>
              </a:rPr>
              <a:t>We thought it could be important to promote quality practices in the mycobacteriology laboratory.</a:t>
            </a:r>
          </a:p>
          <a:p>
            <a:pPr marL="514350" indent="-514350">
              <a:buFont typeface="+mj-lt"/>
              <a:buAutoNum type="arabicPeriod" startAt="3"/>
            </a:pPr>
            <a:endParaRPr lang="en-US" dirty="0">
              <a:latin typeface="Arial" panose="020B0604020202020204" pitchFamily="34" charset="0"/>
              <a:ea typeface="Roboto" panose="02000000000000000000" pitchFamily="2" charset="0"/>
              <a:cs typeface="Arial" panose="020B0604020202020204" pitchFamily="34" charset="0"/>
            </a:endParaRPr>
          </a:p>
          <a:p>
            <a:pPr marL="514350" indent="-514350">
              <a:buFont typeface="+mj-lt"/>
              <a:buAutoNum type="arabicPeriod" startAt="3"/>
            </a:pPr>
            <a:r>
              <a:rPr lang="en-US" dirty="0">
                <a:latin typeface="Arial" panose="020B0604020202020204" pitchFamily="34" charset="0"/>
                <a:ea typeface="Roboto" panose="02000000000000000000" pitchFamily="2" charset="0"/>
                <a:cs typeface="Arial" panose="020B0604020202020204" pitchFamily="34" charset="0"/>
              </a:rPr>
              <a:t>This study deals with diagnostic principles and procedures for Mycobacterium tuberculosis.</a:t>
            </a:r>
          </a:p>
        </p:txBody>
      </p:sp>
      <p:sp>
        <p:nvSpPr>
          <p:cNvPr id="15" name="TextBox 14">
            <a:extLst>
              <a:ext uri="{FF2B5EF4-FFF2-40B4-BE49-F238E27FC236}">
                <a16:creationId xmlns:a16="http://schemas.microsoft.com/office/drawing/2014/main" id="{A26BDFF9-4008-1C49-8D23-CB2349D998A1}"/>
              </a:ext>
            </a:extLst>
          </p:cNvPr>
          <p:cNvSpPr txBox="1"/>
          <p:nvPr/>
        </p:nvSpPr>
        <p:spPr>
          <a:xfrm>
            <a:off x="6747640" y="2297180"/>
            <a:ext cx="4307861" cy="646331"/>
          </a:xfrm>
          <a:prstGeom prst="rect">
            <a:avLst/>
          </a:prstGeom>
          <a:noFill/>
        </p:spPr>
        <p:txBody>
          <a:bodyPr wrap="square" rtlCol="0">
            <a:spAutoFit/>
          </a:bodyPr>
          <a:lstStyle/>
          <a:p>
            <a:pPr marL="514350" indent="-514350">
              <a:buFont typeface="+mj-lt"/>
              <a:buAutoNum type="arabicPeriod"/>
            </a:pPr>
            <a:r>
              <a:rPr lang="en-US" dirty="0">
                <a:solidFill>
                  <a:srgbClr val="0070C0"/>
                </a:solidFill>
                <a:latin typeface="Arial" panose="020B0604020202020204" pitchFamily="34" charset="0"/>
                <a:ea typeface="Roboto" panose="02000000000000000000" pitchFamily="2" charset="0"/>
                <a:cs typeface="Arial" panose="020B0604020202020204" pitchFamily="34" charset="0"/>
              </a:rPr>
              <a:t>Inadequate maternal nutrition can compromise pregnancies</a:t>
            </a:r>
          </a:p>
        </p:txBody>
      </p:sp>
      <p:sp>
        <p:nvSpPr>
          <p:cNvPr id="5" name="Slide Number Placeholder 4">
            <a:extLst>
              <a:ext uri="{FF2B5EF4-FFF2-40B4-BE49-F238E27FC236}">
                <a16:creationId xmlns:a16="http://schemas.microsoft.com/office/drawing/2014/main" id="{4608FBD8-4E31-7B46-AE7F-9CAB84417D32}"/>
              </a:ext>
            </a:extLst>
          </p:cNvPr>
          <p:cNvSpPr>
            <a:spLocks noGrp="1"/>
          </p:cNvSpPr>
          <p:nvPr>
            <p:ph type="sldNum" sz="quarter" idx="11"/>
          </p:nvPr>
        </p:nvSpPr>
        <p:spPr/>
        <p:txBody>
          <a:bodyPr/>
          <a:lstStyle/>
          <a:p>
            <a:r>
              <a:rPr lang="en-US" dirty="0"/>
              <a:t>Slide </a:t>
            </a:r>
            <a:fld id="{D68028E8-FA4C-4542-87ED-7A63BE53FA53}" type="slidenum">
              <a:rPr lang="en-US" smtClean="0"/>
              <a:pPr/>
              <a:t>25</a:t>
            </a:fld>
            <a:r>
              <a:rPr lang="en-US" dirty="0"/>
              <a:t> of 71</a:t>
            </a:r>
            <a:endParaRPr lang="en-US" dirty="0">
              <a:latin typeface="Arial Narrow" panose="020B0604020202020204" pitchFamily="34" charset="0"/>
              <a:cs typeface="Arial Narrow" panose="020B0604020202020204" pitchFamily="34" charset="0"/>
            </a:endParaRPr>
          </a:p>
        </p:txBody>
      </p:sp>
      <p:sp>
        <p:nvSpPr>
          <p:cNvPr id="2" name="Rectangle 1">
            <a:extLst>
              <a:ext uri="{FF2B5EF4-FFF2-40B4-BE49-F238E27FC236}">
                <a16:creationId xmlns:a16="http://schemas.microsoft.com/office/drawing/2014/main" id="{5EC08FA6-8C46-FB40-B7A3-6A1332D70805}"/>
              </a:ext>
            </a:extLst>
          </p:cNvPr>
          <p:cNvSpPr/>
          <p:nvPr/>
        </p:nvSpPr>
        <p:spPr>
          <a:xfrm>
            <a:off x="6747640" y="3333455"/>
            <a:ext cx="4307861" cy="923330"/>
          </a:xfrm>
          <a:prstGeom prst="rect">
            <a:avLst/>
          </a:prstGeom>
        </p:spPr>
        <p:txBody>
          <a:bodyPr wrap="square">
            <a:spAutoFit/>
          </a:bodyPr>
          <a:lstStyle/>
          <a:p>
            <a:pPr marL="514350" indent="-514350">
              <a:buFont typeface="+mj-lt"/>
              <a:buAutoNum type="arabicPeriod" startAt="3"/>
            </a:pPr>
            <a:r>
              <a:rPr lang="en-US" dirty="0">
                <a:solidFill>
                  <a:srgbClr val="0070C0"/>
                </a:solidFill>
                <a:latin typeface="Arial" panose="020B0604020202020204" pitchFamily="34" charset="0"/>
                <a:ea typeface="Roboto" panose="02000000000000000000" pitchFamily="2" charset="0"/>
                <a:cs typeface="Arial" panose="020B0604020202020204" pitchFamily="34" charset="0"/>
              </a:rPr>
              <a:t>Promoting quality practices in the mycobacteriology laboratory is essential.</a:t>
            </a:r>
          </a:p>
        </p:txBody>
      </p:sp>
      <p:sp>
        <p:nvSpPr>
          <p:cNvPr id="9" name="Rectangle 8">
            <a:extLst>
              <a:ext uri="{FF2B5EF4-FFF2-40B4-BE49-F238E27FC236}">
                <a16:creationId xmlns:a16="http://schemas.microsoft.com/office/drawing/2014/main" id="{8450EA85-C865-A649-8368-2BB21C07D0C8}"/>
              </a:ext>
            </a:extLst>
          </p:cNvPr>
          <p:cNvSpPr/>
          <p:nvPr/>
        </p:nvSpPr>
        <p:spPr>
          <a:xfrm>
            <a:off x="6747640" y="4513171"/>
            <a:ext cx="3991696" cy="923330"/>
          </a:xfrm>
          <a:prstGeom prst="rect">
            <a:avLst/>
          </a:prstGeom>
        </p:spPr>
        <p:txBody>
          <a:bodyPr wrap="square">
            <a:spAutoFit/>
          </a:bodyPr>
          <a:lstStyle/>
          <a:p>
            <a:pPr marL="514350" indent="-514350">
              <a:buFont typeface="+mj-lt"/>
              <a:buAutoNum type="arabicPeriod" startAt="4"/>
            </a:pPr>
            <a:r>
              <a:rPr lang="en-US" dirty="0">
                <a:solidFill>
                  <a:srgbClr val="0070C0"/>
                </a:solidFill>
                <a:latin typeface="Arial" panose="020B0604020202020204" pitchFamily="34" charset="0"/>
                <a:ea typeface="Roboto" panose="02000000000000000000" pitchFamily="2" charset="0"/>
                <a:cs typeface="Arial" panose="020B0604020202020204" pitchFamily="34" charset="0"/>
              </a:rPr>
              <a:t>This study addresses diagnostic principles and procedures for Mycobacterium tuberculosis.</a:t>
            </a:r>
          </a:p>
        </p:txBody>
      </p:sp>
      <p:sp>
        <p:nvSpPr>
          <p:cNvPr id="10" name="Text Placeholder 3">
            <a:extLst>
              <a:ext uri="{FF2B5EF4-FFF2-40B4-BE49-F238E27FC236}">
                <a16:creationId xmlns:a16="http://schemas.microsoft.com/office/drawing/2014/main" id="{E6DDBD74-1459-884F-9845-7E764FEA4A53}"/>
              </a:ext>
            </a:extLst>
          </p:cNvPr>
          <p:cNvSpPr txBox="1">
            <a:spLocks/>
          </p:cNvSpPr>
          <p:nvPr/>
        </p:nvSpPr>
        <p:spPr>
          <a:xfrm>
            <a:off x="1136498" y="960748"/>
            <a:ext cx="9919003" cy="124204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gn="ctr">
              <a:lnSpc>
                <a:spcPct val="100000"/>
              </a:lnSpc>
              <a:buNone/>
            </a:pPr>
            <a:r>
              <a:rPr lang="en-US" b="1" dirty="0">
                <a:latin typeface="Arial" panose="020B0604020202020204" pitchFamily="34" charset="0"/>
                <a:ea typeface="Roboto Medium" panose="02000000000000000000" pitchFamily="2" charset="0"/>
              </a:rPr>
              <a:t>Which of the following examples uses </a:t>
            </a:r>
          </a:p>
          <a:p>
            <a:pPr marL="9525" lvl="1" indent="0" algn="ctr">
              <a:lnSpc>
                <a:spcPct val="100000"/>
              </a:lnSpc>
              <a:buNone/>
            </a:pPr>
            <a:r>
              <a:rPr lang="en-US" b="1" dirty="0">
                <a:latin typeface="Arial" panose="020B0604020202020204" pitchFamily="34" charset="0"/>
                <a:ea typeface="Roboto Medium" panose="02000000000000000000" pitchFamily="2" charset="0"/>
              </a:rPr>
              <a:t>the most effective scientific voice?</a:t>
            </a:r>
          </a:p>
          <a:p>
            <a:pPr marL="9525" lvl="1" indent="0" algn="ctr">
              <a:lnSpc>
                <a:spcPct val="100000"/>
              </a:lnSpc>
              <a:buNone/>
            </a:pPr>
            <a:r>
              <a:rPr lang="en-US" sz="1800" i="1" dirty="0">
                <a:latin typeface="Arial" panose="020B0604020202020204" pitchFamily="34" charset="0"/>
                <a:ea typeface="Roboto Medium" panose="02000000000000000000" pitchFamily="2" charset="0"/>
              </a:rPr>
              <a:t>Select one answer.</a:t>
            </a:r>
            <a:endParaRPr lang="en-US" i="1" dirty="0">
              <a:latin typeface="Arial" panose="020B0604020202020204" pitchFamily="34" charset="0"/>
              <a:ea typeface="Roboto Medium" panose="02000000000000000000" pitchFamily="2" charset="0"/>
            </a:endParaRPr>
          </a:p>
        </p:txBody>
      </p:sp>
    </p:spTree>
    <p:extLst>
      <p:ext uri="{BB962C8B-B14F-4D97-AF65-F5344CB8AC3E}">
        <p14:creationId xmlns:p14="http://schemas.microsoft.com/office/powerpoint/2010/main" val="270289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8286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7030A0"/>
              </a:buClr>
              <a:buNone/>
            </a:pPr>
            <a:r>
              <a:rPr lang="en-US" sz="2200" b="1" dirty="0"/>
              <a:t>Overcoming writer’s block</a:t>
            </a:r>
          </a:p>
          <a:p>
            <a:pPr marL="409575" lvl="1" indent="-350838">
              <a:lnSpc>
                <a:spcPct val="100000"/>
              </a:lnSpc>
              <a:buClr>
                <a:srgbClr val="7030A0"/>
              </a:buClr>
            </a:pPr>
            <a:r>
              <a:rPr lang="en-US" sz="2000" dirty="0"/>
              <a:t>Return to the outline</a:t>
            </a:r>
          </a:p>
          <a:p>
            <a:pPr marL="866775" lvl="3" indent="-350838">
              <a:lnSpc>
                <a:spcPct val="100000"/>
              </a:lnSpc>
              <a:buClr>
                <a:srgbClr val="7030A0"/>
              </a:buClr>
            </a:pPr>
            <a:r>
              <a:rPr lang="en-US" dirty="0"/>
              <a:t>Forget full sentences - just jot down ideas</a:t>
            </a:r>
            <a:endParaRPr lang="en-US" sz="2200" dirty="0"/>
          </a:p>
          <a:p>
            <a:pPr marL="866775" lvl="3" indent="-350838">
              <a:lnSpc>
                <a:spcPct val="100000"/>
              </a:lnSpc>
              <a:buClr>
                <a:srgbClr val="7030A0"/>
              </a:buClr>
            </a:pPr>
            <a:r>
              <a:rPr lang="en-US" dirty="0"/>
              <a:t>Use bullet points or key words</a:t>
            </a:r>
            <a:endParaRPr lang="en-US" sz="2200" dirty="0"/>
          </a:p>
          <a:p>
            <a:pPr marL="409575" lvl="1" indent="-350838">
              <a:lnSpc>
                <a:spcPct val="100000"/>
              </a:lnSpc>
              <a:buClr>
                <a:srgbClr val="7030A0"/>
              </a:buClr>
            </a:pPr>
            <a:r>
              <a:rPr lang="en-US" sz="2000" dirty="0"/>
              <a:t>Create a rough draft</a:t>
            </a:r>
          </a:p>
          <a:p>
            <a:pPr marL="409575" lvl="1" indent="-350838">
              <a:lnSpc>
                <a:spcPct val="100000"/>
              </a:lnSpc>
              <a:buClr>
                <a:srgbClr val="7030A0"/>
              </a:buClr>
            </a:pPr>
            <a:r>
              <a:rPr lang="en-US" sz="2000" dirty="0"/>
              <a:t>Allow yourself to write the "worst possible draft" </a:t>
            </a:r>
          </a:p>
          <a:p>
            <a:pPr marL="866775" lvl="3" indent="-350838">
              <a:lnSpc>
                <a:spcPct val="100000"/>
              </a:lnSpc>
              <a:buClr>
                <a:srgbClr val="7030A0"/>
              </a:buClr>
            </a:pPr>
            <a:r>
              <a:rPr lang="en-US" dirty="0"/>
              <a:t>No one else will see it!</a:t>
            </a:r>
            <a:endParaRPr lang="en-US" sz="2200" dirty="0"/>
          </a:p>
          <a:p>
            <a:pPr marL="866775" lvl="3" indent="-350838">
              <a:lnSpc>
                <a:spcPct val="100000"/>
              </a:lnSpc>
              <a:buClr>
                <a:srgbClr val="7030A0"/>
              </a:buClr>
            </a:pPr>
            <a:r>
              <a:rPr lang="en-US" dirty="0"/>
              <a:t>Just the act of writing may unleash a flow of creativity</a:t>
            </a:r>
            <a:endParaRPr lang="en-US" sz="2200" dirty="0"/>
          </a:p>
          <a:p>
            <a:pPr marL="409575" lvl="1" indent="-350838">
              <a:lnSpc>
                <a:spcPct val="100000"/>
              </a:lnSpc>
              <a:buClr>
                <a:srgbClr val="7030A0"/>
              </a:buClr>
            </a:pPr>
            <a:r>
              <a:rPr lang="en-US" sz="2000" dirty="0"/>
              <a:t>Work straight from the study protocol </a:t>
            </a:r>
          </a:p>
          <a:p>
            <a:pPr marL="866775" lvl="3" indent="-350838">
              <a:lnSpc>
                <a:spcPct val="100000"/>
              </a:lnSpc>
              <a:buClr>
                <a:srgbClr val="7030A0"/>
              </a:buClr>
            </a:pPr>
            <a:r>
              <a:rPr lang="en-US" dirty="0"/>
              <a:t>Return to what you created for your study protocol and see what it sparks</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Addressing Common Stumbling Blocks</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26</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413625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8286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7030A0"/>
              </a:buClr>
              <a:buNone/>
            </a:pPr>
            <a:r>
              <a:rPr lang="en-US" sz="2200" b="1" dirty="0"/>
              <a:t>Too much data</a:t>
            </a:r>
          </a:p>
          <a:p>
            <a:pPr marL="409575" lvl="1" indent="-350838">
              <a:lnSpc>
                <a:spcPct val="100000"/>
              </a:lnSpc>
              <a:buClr>
                <a:srgbClr val="7030A0"/>
              </a:buClr>
              <a:buSzPct val="100000"/>
            </a:pPr>
            <a:r>
              <a:rPr lang="en-US" sz="2000" dirty="0"/>
              <a:t>What </a:t>
            </a:r>
            <a:r>
              <a:rPr lang="en-US" sz="2000" i="1" dirty="0"/>
              <a:t>specific and clear message</a:t>
            </a:r>
            <a:r>
              <a:rPr lang="en-US" sz="2000" dirty="0"/>
              <a:t> are you trying to get to your reader?</a:t>
            </a:r>
            <a:endParaRPr lang="en-US" dirty="0"/>
          </a:p>
          <a:p>
            <a:pPr marL="409575" lvl="1" indent="-350838">
              <a:lnSpc>
                <a:spcPct val="100000"/>
              </a:lnSpc>
              <a:buClr>
                <a:srgbClr val="7030A0"/>
              </a:buClr>
              <a:buSzPct val="100000"/>
            </a:pPr>
            <a:r>
              <a:rPr lang="en-US" sz="2000" dirty="0"/>
              <a:t>Which results are necessary to your key message?</a:t>
            </a:r>
            <a:endParaRPr lang="en-US" dirty="0"/>
          </a:p>
          <a:p>
            <a:pPr marL="409575" lvl="1" indent="-350838">
              <a:lnSpc>
                <a:spcPct val="100000"/>
              </a:lnSpc>
              <a:buClr>
                <a:srgbClr val="7030A0"/>
              </a:buClr>
              <a:buSzPct val="100000"/>
            </a:pPr>
            <a:r>
              <a:rPr lang="en-US" dirty="0"/>
              <a:t>​​​​​​​</a:t>
            </a:r>
            <a:r>
              <a:rPr lang="en-US" sz="2000" dirty="0"/>
              <a:t>Keep those and nothing else</a:t>
            </a:r>
          </a:p>
          <a:p>
            <a:pPr marL="866775" lvl="3" indent="-350838">
              <a:lnSpc>
                <a:spcPct val="100000"/>
              </a:lnSpc>
              <a:buClr>
                <a:srgbClr val="7030A0"/>
              </a:buClr>
              <a:buSzPct val="100000"/>
            </a:pPr>
            <a:r>
              <a:rPr lang="en-US" dirty="0"/>
              <a:t>Lay out all results, then cut back</a:t>
            </a:r>
            <a:endParaRPr lang="en-US" sz="2000" dirty="0"/>
          </a:p>
          <a:p>
            <a:pPr marL="866775" lvl="3" indent="-350838">
              <a:lnSpc>
                <a:spcPct val="100000"/>
              </a:lnSpc>
              <a:buClr>
                <a:srgbClr val="7030A0"/>
              </a:buClr>
              <a:buSzPct val="100000"/>
            </a:pPr>
            <a:r>
              <a:rPr lang="en-US" dirty="0"/>
              <a:t>Analyze your results again</a:t>
            </a:r>
            <a:endParaRPr lang="en-US" sz="2000" dirty="0"/>
          </a:p>
          <a:p>
            <a:pPr marL="866775" lvl="3" indent="-350838">
              <a:lnSpc>
                <a:spcPct val="100000"/>
              </a:lnSpc>
              <a:buClr>
                <a:srgbClr val="7030A0"/>
              </a:buClr>
              <a:buSzPct val="100000"/>
            </a:pPr>
            <a:r>
              <a:rPr lang="en-US" dirty="0"/>
              <a:t>Keep only what is relevant and necessary</a:t>
            </a:r>
            <a:endParaRPr lang="en-US" sz="2000" dirty="0"/>
          </a:p>
          <a:p>
            <a:pPr marL="409575" lvl="1" indent="-350838">
              <a:lnSpc>
                <a:spcPct val="100000"/>
              </a:lnSpc>
              <a:buClr>
                <a:srgbClr val="7030A0"/>
              </a:buClr>
              <a:buSzPct val="100000"/>
            </a:pPr>
            <a:r>
              <a:rPr lang="en-US" dirty="0"/>
              <a:t>​​​​​​​</a:t>
            </a:r>
            <a:r>
              <a:rPr lang="en-US" sz="2000" dirty="0"/>
              <a:t>Consider a second paper!</a:t>
            </a:r>
            <a:endParaRPr lang="en-US" sz="2800" dirty="0"/>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Addressing Common Stumbling Blocks</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27</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096318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8286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7030A0"/>
              </a:buClr>
              <a:buNone/>
            </a:pPr>
            <a:r>
              <a:rPr lang="en-US" sz="2200" b="1" dirty="0"/>
              <a:t>Time</a:t>
            </a:r>
          </a:p>
          <a:p>
            <a:pPr>
              <a:buClr>
                <a:srgbClr val="7030A0"/>
              </a:buClr>
            </a:pPr>
            <a:r>
              <a:rPr lang="en-US" sz="2000" dirty="0"/>
              <a:t>Set aside dedicated time for writing</a:t>
            </a:r>
          </a:p>
          <a:p>
            <a:pPr>
              <a:buClr>
                <a:srgbClr val="7030A0"/>
              </a:buClr>
            </a:pPr>
            <a:r>
              <a:rPr lang="en-US" sz="2000" dirty="0"/>
              <a:t>Slow and steady wins the race</a:t>
            </a:r>
            <a:endParaRPr lang="en-US" sz="2400" dirty="0"/>
          </a:p>
          <a:p>
            <a:pPr>
              <a:buClr>
                <a:srgbClr val="7030A0"/>
              </a:buClr>
            </a:pPr>
            <a:r>
              <a:rPr lang="en-US" sz="2000" dirty="0"/>
              <a:t>Make deadlines and stick to them!</a:t>
            </a:r>
            <a:endParaRPr lang="en-US" sz="2400" dirty="0"/>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Addressing Common Stumbling Blocks</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28</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620508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television, screen, sitting&#10;&#10;Description automatically generated">
            <a:extLst>
              <a:ext uri="{FF2B5EF4-FFF2-40B4-BE49-F238E27FC236}">
                <a16:creationId xmlns:a16="http://schemas.microsoft.com/office/drawing/2014/main" id="{63EBCB9F-2E8C-AF4E-8C31-872D4C8116A3}"/>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CD5D5C52-AEB7-D94E-9F4E-135106E2E552}"/>
              </a:ext>
            </a:extLst>
          </p:cNvPr>
          <p:cNvSpPr txBox="1">
            <a:spLocks/>
          </p:cNvSpPr>
          <p:nvPr/>
        </p:nvSpPr>
        <p:spPr>
          <a:xfrm>
            <a:off x="839789"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ea typeface="Roboto" panose="02000000000000000000" pitchFamily="2" charset="0"/>
                <a:cs typeface="+mn-cs"/>
              </a:rPr>
              <a:t>Case Study: Sara El-</a:t>
            </a:r>
            <a:r>
              <a:rPr lang="en-US" sz="2400" b="1" dirty="0" err="1">
                <a:solidFill>
                  <a:prstClr val="white"/>
                </a:solidFill>
                <a:ea typeface="Roboto" panose="02000000000000000000" pitchFamily="2" charset="0"/>
                <a:cs typeface="+mn-cs"/>
              </a:rPr>
              <a:t>Tenobi</a:t>
            </a:r>
            <a:r>
              <a:rPr lang="en-US" sz="2400" b="1" dirty="0">
                <a:solidFill>
                  <a:prstClr val="white"/>
                </a:solidFill>
                <a:ea typeface="Roboto" panose="02000000000000000000" pitchFamily="2" charset="0"/>
                <a:cs typeface="+mn-cs"/>
              </a:rPr>
              <a:t> </a:t>
            </a:r>
            <a:endParaRPr lang="en-US" sz="4000" b="1" dirty="0"/>
          </a:p>
        </p:txBody>
      </p:sp>
      <p:sp>
        <p:nvSpPr>
          <p:cNvPr id="2" name="Slide Number Placeholder 1">
            <a:extLst>
              <a:ext uri="{FF2B5EF4-FFF2-40B4-BE49-F238E27FC236}">
                <a16:creationId xmlns:a16="http://schemas.microsoft.com/office/drawing/2014/main" id="{329A6F95-6A8E-C149-B6B4-BDB6C1A2F7E0}"/>
              </a:ext>
            </a:extLst>
          </p:cNvPr>
          <p:cNvSpPr>
            <a:spLocks noGrp="1"/>
          </p:cNvSpPr>
          <p:nvPr>
            <p:ph type="sldNum" sz="quarter" idx="11"/>
          </p:nvPr>
        </p:nvSpPr>
        <p:spPr/>
        <p:txBody>
          <a:bodyPr/>
          <a:lstStyle/>
          <a:p>
            <a:r>
              <a:rPr lang="en-US" dirty="0"/>
              <a:t>Slide </a:t>
            </a:r>
            <a:fld id="{D68028E8-FA4C-4542-87ED-7A63BE53FA53}" type="slidenum">
              <a:rPr lang="en-US" smtClean="0"/>
              <a:pPr/>
              <a:t>29</a:t>
            </a:fld>
            <a:r>
              <a:rPr lang="en-US" dirty="0"/>
              <a:t> of 71</a:t>
            </a:r>
            <a:endParaRPr lang="en-US" dirty="0">
              <a:latin typeface="Arial Narrow" panose="020B0604020202020204" pitchFamily="34" charset="0"/>
              <a:cs typeface="Arial Narrow" panose="020B0604020202020204" pitchFamily="34" charset="0"/>
            </a:endParaRPr>
          </a:p>
        </p:txBody>
      </p:sp>
      <p:pic>
        <p:nvPicPr>
          <p:cNvPr id="6" name="Picture 5" descr="A person with collar shirt&#10;&#10;Description automatically generated">
            <a:extLst>
              <a:ext uri="{FF2B5EF4-FFF2-40B4-BE49-F238E27FC236}">
                <a16:creationId xmlns:a16="http://schemas.microsoft.com/office/drawing/2014/main" id="{2E533E66-E7E3-0B41-BAA3-C1C6B679C841}"/>
              </a:ext>
            </a:extLst>
          </p:cNvPr>
          <p:cNvPicPr>
            <a:picLocks noChangeAspect="1"/>
          </p:cNvPicPr>
          <p:nvPr/>
        </p:nvPicPr>
        <p:blipFill rotWithShape="1">
          <a:blip r:embed="rId4"/>
          <a:srcRect b="16121"/>
          <a:stretch/>
        </p:blipFill>
        <p:spPr>
          <a:xfrm>
            <a:off x="3529844" y="1088612"/>
            <a:ext cx="4220804" cy="5770092"/>
          </a:xfrm>
          <a:prstGeom prst="rect">
            <a:avLst/>
          </a:prstGeom>
          <a:effectLst>
            <a:outerShdw blurRad="368300" sx="103000" sy="103000" algn="ctr" rotWithShape="0">
              <a:prstClr val="black">
                <a:alpha val="27000"/>
              </a:prstClr>
            </a:outerShdw>
          </a:effectLst>
        </p:spPr>
      </p:pic>
      <p:pic>
        <p:nvPicPr>
          <p:cNvPr id="9" name="Picture 8" descr="Icon&#10;&#10;Description automatically generated">
            <a:extLst>
              <a:ext uri="{FF2B5EF4-FFF2-40B4-BE49-F238E27FC236}">
                <a16:creationId xmlns:a16="http://schemas.microsoft.com/office/drawing/2014/main" id="{08C59FCE-5272-314E-AA22-DCFA1268AF6B}"/>
              </a:ext>
            </a:extLst>
          </p:cNvPr>
          <p:cNvPicPr>
            <a:picLocks noChangeAspect="1"/>
          </p:cNvPicPr>
          <p:nvPr/>
        </p:nvPicPr>
        <p:blipFill>
          <a:blip r:embed="rId5"/>
          <a:stretch>
            <a:fillRect/>
          </a:stretch>
        </p:blipFill>
        <p:spPr>
          <a:xfrm>
            <a:off x="7589874" y="1610764"/>
            <a:ext cx="2488234" cy="1890221"/>
          </a:xfrm>
          <a:prstGeom prst="rect">
            <a:avLst/>
          </a:prstGeom>
        </p:spPr>
      </p:pic>
      <p:sp>
        <p:nvSpPr>
          <p:cNvPr id="10" name="TextBox 9">
            <a:extLst>
              <a:ext uri="{FF2B5EF4-FFF2-40B4-BE49-F238E27FC236}">
                <a16:creationId xmlns:a16="http://schemas.microsoft.com/office/drawing/2014/main" id="{AAF2DBC7-7BBC-B246-8096-65D452F6CE29}"/>
              </a:ext>
            </a:extLst>
          </p:cNvPr>
          <p:cNvSpPr txBox="1"/>
          <p:nvPr/>
        </p:nvSpPr>
        <p:spPr>
          <a:xfrm>
            <a:off x="7589874" y="6396649"/>
            <a:ext cx="4602127" cy="307777"/>
          </a:xfrm>
          <a:prstGeom prst="rect">
            <a:avLst/>
          </a:prstGeom>
          <a:noFill/>
        </p:spPr>
        <p:txBody>
          <a:bodyPr wrap="square" rtlCol="0">
            <a:spAutoFit/>
          </a:bodyPr>
          <a:lstStyle/>
          <a:p>
            <a:pPr algn="r"/>
            <a:r>
              <a:rPr lang="en-US" sz="1400" i="1" dirty="0">
                <a:solidFill>
                  <a:srgbClr val="009FB0"/>
                </a:solidFill>
                <a:latin typeface="Arial Narrow" panose="020B0604020202020204" pitchFamily="34" charset="0"/>
                <a:ea typeface="Roboto Light" panose="02000000000000000000" pitchFamily="2" charset="0"/>
              </a:rPr>
              <a:t>Turn to Module 3–Case Study Part 1 in your workbook</a:t>
            </a:r>
          </a:p>
        </p:txBody>
      </p:sp>
    </p:spTree>
    <p:extLst>
      <p:ext uri="{BB962C8B-B14F-4D97-AF65-F5344CB8AC3E}">
        <p14:creationId xmlns:p14="http://schemas.microsoft.com/office/powerpoint/2010/main" val="338136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638C-EE34-4D47-9AFC-C37FA8C2D310}"/>
              </a:ext>
            </a:extLst>
          </p:cNvPr>
          <p:cNvSpPr>
            <a:spLocks noGrp="1"/>
          </p:cNvSpPr>
          <p:nvPr>
            <p:ph type="title" idx="4294967295"/>
          </p:nvPr>
        </p:nvSpPr>
        <p:spPr>
          <a:xfrm>
            <a:off x="849314" y="283972"/>
            <a:ext cx="8337462" cy="520667"/>
          </a:xfrm>
          <a:prstGeom prst="rect">
            <a:avLst/>
          </a:prstGeom>
        </p:spPr>
        <p:txBody>
          <a:bodyPr anchor="ctr">
            <a:noAutofit/>
          </a:bodyPr>
          <a:lstStyle/>
          <a:p>
            <a:pPr lvl="0">
              <a:lnSpc>
                <a:spcPct val="100000"/>
              </a:lnSpc>
              <a:spcBef>
                <a:spcPts val="0"/>
              </a:spcBef>
            </a:pPr>
            <a:r>
              <a:rPr lang="en-US" sz="2400" b="1" dirty="0">
                <a:solidFill>
                  <a:prstClr val="white"/>
                </a:solidFill>
                <a:latin typeface="Arial" panose="020B0604020202020204" pitchFamily="34" charset="0"/>
                <a:ea typeface="Roboto Black" panose="02000000000000000000" pitchFamily="2" charset="0"/>
                <a:cs typeface="Arial" panose="020B0604020202020204" pitchFamily="34" charset="0"/>
              </a:rPr>
              <a:t>Module 3 Agenda</a:t>
            </a:r>
            <a:endParaRPr lang="en-US" sz="2800" b="1" dirty="0">
              <a:latin typeface="Arial" panose="020B0604020202020204" pitchFamily="34" charset="0"/>
              <a:ea typeface="Roboto Black" panose="02000000000000000000" pitchFamily="2" charset="0"/>
              <a:cs typeface="Arial" panose="020B0604020202020204" pitchFamily="34" charset="0"/>
            </a:endParaRPr>
          </a:p>
        </p:txBody>
      </p:sp>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49313" y="1351098"/>
            <a:ext cx="7048691" cy="4155802"/>
          </a:xfrm>
          <a:prstGeom prst="rect">
            <a:avLst/>
          </a:prstGeom>
        </p:spPr>
        <p:txBody>
          <a:bodyPr>
            <a:normAutofit/>
          </a:bodyPr>
          <a:lstStyle/>
          <a:p>
            <a:pPr marL="0" lvl="0" indent="0">
              <a:spcBef>
                <a:spcPts val="0"/>
              </a:spcBef>
              <a:buClr>
                <a:schemeClr val="dk1"/>
              </a:buClr>
              <a:buSzPts val="2800"/>
              <a:buNone/>
            </a:pPr>
            <a:r>
              <a:rPr lang="en-US" sz="2200" dirty="0">
                <a:solidFill>
                  <a:schemeClr val="tx1"/>
                </a:solidFill>
                <a:latin typeface="Arial" panose="020B0604020202020204" pitchFamily="34" charset="0"/>
                <a:ea typeface="Roboto" panose="02000000000000000000" pitchFamily="2" charset="0"/>
                <a:cs typeface="Arial" panose="020B0604020202020204" pitchFamily="34" charset="0"/>
              </a:rPr>
              <a:t>Module 3:</a:t>
            </a:r>
            <a:r>
              <a:rPr lang="en-US" sz="2200" dirty="0">
                <a:latin typeface="Arial" panose="020B0604020202020204" pitchFamily="34" charset="0"/>
                <a:ea typeface="Roboto" panose="02000000000000000000" pitchFamily="2" charset="0"/>
                <a:cs typeface="Arial" panose="020B0604020202020204" pitchFamily="34" charset="0"/>
              </a:rPr>
              <a:t> </a:t>
            </a:r>
            <a:r>
              <a:rPr lang="en-US" sz="2200" b="1" dirty="0">
                <a:solidFill>
                  <a:schemeClr val="tx1"/>
                </a:solidFill>
                <a:latin typeface="Arial" panose="020B0604020202020204" pitchFamily="34" charset="0"/>
                <a:ea typeface="Roboto Medium" panose="02000000000000000000" pitchFamily="2" charset="0"/>
                <a:cs typeface="Arial" panose="020B0604020202020204" pitchFamily="34" charset="0"/>
              </a:rPr>
              <a:t>Manuscript Revision</a:t>
            </a:r>
          </a:p>
          <a:p>
            <a:pPr marL="0" lvl="0" indent="0">
              <a:buClr>
                <a:schemeClr val="dk1"/>
              </a:buClr>
              <a:buSzPts val="2800"/>
              <a:buNone/>
            </a:pPr>
            <a:r>
              <a:rPr lang="en-US" sz="2200" dirty="0">
                <a:solidFill>
                  <a:schemeClr val="tx1"/>
                </a:solidFill>
                <a:latin typeface="Arial" panose="020B0604020202020204" pitchFamily="34" charset="0"/>
                <a:ea typeface="Roboto" panose="02000000000000000000" pitchFamily="2" charset="0"/>
                <a:cs typeface="Arial" panose="020B0604020202020204" pitchFamily="34" charset="0"/>
              </a:rPr>
              <a:t>	</a:t>
            </a:r>
          </a:p>
          <a:p>
            <a:pPr marL="0" lvl="0" indent="0">
              <a:lnSpc>
                <a:spcPct val="100000"/>
              </a:lnSpc>
              <a:buClr>
                <a:schemeClr val="dk1"/>
              </a:buClr>
              <a:buSzPts val="2800"/>
              <a:buNone/>
            </a:pPr>
            <a:r>
              <a:rPr lang="en-US" sz="2200" dirty="0">
                <a:latin typeface="Arial" panose="020B0604020202020204" pitchFamily="34" charset="0"/>
                <a:ea typeface="Roboto" panose="02000000000000000000" pitchFamily="2" charset="0"/>
                <a:cs typeface="Arial" panose="020B0604020202020204" pitchFamily="34" charset="0"/>
              </a:rPr>
              <a:t>	</a:t>
            </a:r>
            <a:r>
              <a:rPr lang="en-US" sz="2000" b="1" dirty="0">
                <a:solidFill>
                  <a:schemeClr val="tx1"/>
                </a:solidFill>
                <a:latin typeface="Arial" panose="020B0604020202020204" pitchFamily="34" charset="0"/>
                <a:ea typeface="Roboto Medium" panose="02000000000000000000" pitchFamily="2" charset="0"/>
                <a:cs typeface="Arial" panose="020B0604020202020204" pitchFamily="34" charset="0"/>
              </a:rPr>
              <a:t>Chapter 1:  </a:t>
            </a: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Scientific Writing Tips</a:t>
            </a:r>
          </a:p>
          <a:p>
            <a:pPr marL="0" lvl="0" indent="0">
              <a:lnSpc>
                <a:spcPct val="100000"/>
              </a:lnSpc>
              <a:buClr>
                <a:schemeClr val="dk1"/>
              </a:buClr>
              <a:buSzPts val="2800"/>
              <a:buNone/>
            </a:pPr>
            <a:r>
              <a:rPr lang="en-US" sz="2000" dirty="0">
                <a:latin typeface="Arial" panose="020B0604020202020204" pitchFamily="34" charset="0"/>
                <a:ea typeface="Roboto" panose="02000000000000000000" pitchFamily="2" charset="0"/>
                <a:cs typeface="Arial" panose="020B0604020202020204" pitchFamily="34" charset="0"/>
              </a:rPr>
              <a:t>	</a:t>
            </a:r>
            <a:r>
              <a:rPr lang="en-US" sz="2000" b="1" dirty="0">
                <a:solidFill>
                  <a:schemeClr val="tx1"/>
                </a:solidFill>
                <a:latin typeface="Arial" panose="020B0604020202020204" pitchFamily="34" charset="0"/>
                <a:ea typeface="Roboto Medium" panose="02000000000000000000" pitchFamily="2" charset="0"/>
                <a:cs typeface="Arial" panose="020B0604020202020204" pitchFamily="34" charset="0"/>
              </a:rPr>
              <a:t>Chapter 2:  </a:t>
            </a: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Analyzing and Revising Manuscripts</a:t>
            </a:r>
          </a:p>
          <a:p>
            <a:pPr marL="0" lvl="0" indent="0">
              <a:lnSpc>
                <a:spcPct val="100000"/>
              </a:lnSpc>
              <a:buClr>
                <a:schemeClr val="dk1"/>
              </a:buClr>
              <a:buSzPts val="2800"/>
              <a:buNone/>
            </a:pPr>
            <a:r>
              <a:rPr lang="en-US" sz="2000" dirty="0">
                <a:latin typeface="Arial" panose="020B0604020202020204" pitchFamily="34" charset="0"/>
                <a:ea typeface="Roboto" panose="02000000000000000000" pitchFamily="2" charset="0"/>
                <a:cs typeface="Arial" panose="020B0604020202020204" pitchFamily="34" charset="0"/>
              </a:rPr>
              <a:t>	</a:t>
            </a:r>
            <a:r>
              <a:rPr lang="en-US" sz="2000" b="1" dirty="0">
                <a:latin typeface="Arial" panose="020B0604020202020204" pitchFamily="34" charset="0"/>
                <a:ea typeface="Roboto Medium" panose="02000000000000000000" pitchFamily="2" charset="0"/>
                <a:cs typeface="Arial" panose="020B0604020202020204" pitchFamily="34" charset="0"/>
              </a:rPr>
              <a:t>Chapter 3:  </a:t>
            </a:r>
            <a:r>
              <a:rPr lang="en-US" sz="2000" dirty="0">
                <a:latin typeface="Arial" panose="020B0604020202020204" pitchFamily="34" charset="0"/>
                <a:ea typeface="Roboto" panose="02000000000000000000" pitchFamily="2" charset="0"/>
                <a:cs typeface="Arial" panose="020B0604020202020204" pitchFamily="34" charset="0"/>
              </a:rPr>
              <a:t>Peer Review</a:t>
            </a:r>
            <a:endParaRPr lang="en-US" sz="22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40DAF965-8D40-1141-B3FA-00E7D4A8AC4B}"/>
              </a:ext>
            </a:extLst>
          </p:cNvPr>
          <p:cNvPicPr>
            <a:picLocks noChangeAspect="1"/>
          </p:cNvPicPr>
          <p:nvPr/>
        </p:nvPicPr>
        <p:blipFill>
          <a:blip r:embed="rId3"/>
          <a:stretch>
            <a:fillRect/>
          </a:stretch>
        </p:blipFill>
        <p:spPr>
          <a:xfrm>
            <a:off x="1790262" y="2554014"/>
            <a:ext cx="1358507" cy="45719"/>
          </a:xfrm>
          <a:prstGeom prst="rect">
            <a:avLst/>
          </a:prstGeom>
        </p:spPr>
      </p:pic>
      <p:pic>
        <p:nvPicPr>
          <p:cNvPr id="10" name="Picture 9">
            <a:extLst>
              <a:ext uri="{FF2B5EF4-FFF2-40B4-BE49-F238E27FC236}">
                <a16:creationId xmlns:a16="http://schemas.microsoft.com/office/drawing/2014/main" id="{CA161F95-3BA5-A64C-9F3B-ADBD6C0F5CD4}"/>
              </a:ext>
            </a:extLst>
          </p:cNvPr>
          <p:cNvPicPr>
            <a:picLocks noChangeAspect="1"/>
          </p:cNvPicPr>
          <p:nvPr/>
        </p:nvPicPr>
        <p:blipFill>
          <a:blip r:embed="rId3"/>
          <a:stretch>
            <a:fillRect/>
          </a:stretch>
        </p:blipFill>
        <p:spPr>
          <a:xfrm>
            <a:off x="1790262" y="2995448"/>
            <a:ext cx="1358507" cy="45719"/>
          </a:xfrm>
          <a:prstGeom prst="rect">
            <a:avLst/>
          </a:prstGeom>
        </p:spPr>
      </p:pic>
      <p:pic>
        <p:nvPicPr>
          <p:cNvPr id="8" name="Picture 7">
            <a:extLst>
              <a:ext uri="{FF2B5EF4-FFF2-40B4-BE49-F238E27FC236}">
                <a16:creationId xmlns:a16="http://schemas.microsoft.com/office/drawing/2014/main" id="{42E72005-CB5D-0C4B-923A-46596359F1DB}"/>
              </a:ext>
            </a:extLst>
          </p:cNvPr>
          <p:cNvPicPr>
            <a:picLocks noChangeAspect="1"/>
          </p:cNvPicPr>
          <p:nvPr/>
        </p:nvPicPr>
        <p:blipFill>
          <a:blip r:embed="rId3"/>
          <a:stretch>
            <a:fillRect/>
          </a:stretch>
        </p:blipFill>
        <p:spPr>
          <a:xfrm>
            <a:off x="1790262" y="3415862"/>
            <a:ext cx="1358507" cy="45719"/>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4C49E4BA-BDD1-8842-8151-09893438EEF0}"/>
              </a:ext>
            </a:extLst>
          </p:cNvPr>
          <p:cNvPicPr>
            <a:picLocks noChangeAspect="1"/>
          </p:cNvPicPr>
          <p:nvPr/>
        </p:nvPicPr>
        <p:blipFill>
          <a:blip r:embed="rId4"/>
          <a:stretch>
            <a:fillRect/>
          </a:stretch>
        </p:blipFill>
        <p:spPr>
          <a:xfrm rot="16200000">
            <a:off x="934848" y="1970639"/>
            <a:ext cx="769882" cy="488305"/>
          </a:xfrm>
          <a:prstGeom prst="rect">
            <a:avLst/>
          </a:prstGeom>
        </p:spPr>
      </p:pic>
      <p:sp>
        <p:nvSpPr>
          <p:cNvPr id="3" name="Slide Number Placeholder 2">
            <a:extLst>
              <a:ext uri="{FF2B5EF4-FFF2-40B4-BE49-F238E27FC236}">
                <a16:creationId xmlns:a16="http://schemas.microsoft.com/office/drawing/2014/main" id="{9FF41370-122F-ED45-B845-F1B3FED84504}"/>
              </a:ext>
            </a:extLst>
          </p:cNvPr>
          <p:cNvSpPr>
            <a:spLocks noGrp="1"/>
          </p:cNvSpPr>
          <p:nvPr>
            <p:ph type="sldNum" sz="quarter" idx="11"/>
          </p:nvPr>
        </p:nvSpPr>
        <p:spPr/>
        <p:txBody>
          <a:bodyPr/>
          <a:lstStyle/>
          <a:p>
            <a:r>
              <a:rPr lang="en-US" dirty="0"/>
              <a:t>Slide </a:t>
            </a:r>
            <a:fld id="{D68028E8-FA4C-4542-87ED-7A63BE53FA53}" type="slidenum">
              <a:rPr lang="en-US" smtClean="0"/>
              <a:pPr/>
              <a:t>3</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62982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D5D5C52-AEB7-D94E-9F4E-135106E2E552}"/>
              </a:ext>
            </a:extLst>
          </p:cNvPr>
          <p:cNvSpPr txBox="1">
            <a:spLocks/>
          </p:cNvSpPr>
          <p:nvPr/>
        </p:nvSpPr>
        <p:spPr>
          <a:xfrm>
            <a:off x="839789"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mn-lt"/>
                <a:ea typeface="Roboto" panose="02000000000000000000" pitchFamily="2" charset="0"/>
                <a:cs typeface="+mn-cs"/>
              </a:rPr>
              <a:t>Case Study: Sara El-</a:t>
            </a:r>
            <a:r>
              <a:rPr lang="en-US" sz="2400" b="1" dirty="0" err="1">
                <a:solidFill>
                  <a:prstClr val="white"/>
                </a:solidFill>
                <a:latin typeface="+mn-lt"/>
                <a:ea typeface="Roboto" panose="02000000000000000000" pitchFamily="2" charset="0"/>
                <a:cs typeface="+mn-cs"/>
              </a:rPr>
              <a:t>Tenobi</a:t>
            </a:r>
            <a:r>
              <a:rPr lang="en-US" sz="2400" b="1" dirty="0">
                <a:solidFill>
                  <a:prstClr val="white"/>
                </a:solidFill>
                <a:latin typeface="+mn-lt"/>
                <a:ea typeface="Roboto" panose="02000000000000000000" pitchFamily="2" charset="0"/>
                <a:cs typeface="+mn-cs"/>
              </a:rPr>
              <a:t> </a:t>
            </a:r>
            <a:endParaRPr lang="en-US" sz="4000" b="1" dirty="0">
              <a:latin typeface="+mn-lt"/>
            </a:endParaRPr>
          </a:p>
        </p:txBody>
      </p:sp>
      <p:sp>
        <p:nvSpPr>
          <p:cNvPr id="2" name="Slide Number Placeholder 1">
            <a:extLst>
              <a:ext uri="{FF2B5EF4-FFF2-40B4-BE49-F238E27FC236}">
                <a16:creationId xmlns:a16="http://schemas.microsoft.com/office/drawing/2014/main" id="{329A6F95-6A8E-C149-B6B4-BDB6C1A2F7E0}"/>
              </a:ext>
            </a:extLst>
          </p:cNvPr>
          <p:cNvSpPr>
            <a:spLocks noGrp="1"/>
          </p:cNvSpPr>
          <p:nvPr>
            <p:ph type="sldNum" sz="quarter" idx="11"/>
          </p:nvPr>
        </p:nvSpPr>
        <p:spPr/>
        <p:txBody>
          <a:bodyPr/>
          <a:lstStyle/>
          <a:p>
            <a:r>
              <a:rPr lang="en-US" dirty="0"/>
              <a:t>Slide </a:t>
            </a:r>
            <a:fld id="{D68028E8-FA4C-4542-87ED-7A63BE53FA53}" type="slidenum">
              <a:rPr lang="en-US" smtClean="0"/>
              <a:pPr/>
              <a:t>30</a:t>
            </a:fld>
            <a:r>
              <a:rPr lang="en-US" dirty="0"/>
              <a:t> of 71</a:t>
            </a:r>
            <a:endParaRPr lang="en-US" dirty="0">
              <a:latin typeface="Arial Narrow" panose="020B0604020202020204" pitchFamily="34" charset="0"/>
              <a:cs typeface="Arial Narrow" panose="020B0604020202020204" pitchFamily="34" charset="0"/>
            </a:endParaRPr>
          </a:p>
        </p:txBody>
      </p:sp>
      <p:pic>
        <p:nvPicPr>
          <p:cNvPr id="6" name="Picture 5" descr="A person with collar shirt&#10;&#10;Description automatically generated">
            <a:extLst>
              <a:ext uri="{FF2B5EF4-FFF2-40B4-BE49-F238E27FC236}">
                <a16:creationId xmlns:a16="http://schemas.microsoft.com/office/drawing/2014/main" id="{2E533E66-E7E3-0B41-BAA3-C1C6B679C841}"/>
              </a:ext>
            </a:extLst>
          </p:cNvPr>
          <p:cNvPicPr>
            <a:picLocks noChangeAspect="1"/>
          </p:cNvPicPr>
          <p:nvPr/>
        </p:nvPicPr>
        <p:blipFill rotWithShape="1">
          <a:blip r:embed="rId3"/>
          <a:srcRect b="16121"/>
          <a:stretch/>
        </p:blipFill>
        <p:spPr>
          <a:xfrm>
            <a:off x="-226820" y="1088612"/>
            <a:ext cx="4220804" cy="5770092"/>
          </a:xfrm>
          <a:prstGeom prst="rect">
            <a:avLst/>
          </a:prstGeom>
          <a:effectLst>
            <a:outerShdw blurRad="368300" sx="103000" sy="103000" algn="ctr" rotWithShape="0">
              <a:prstClr val="black">
                <a:alpha val="27000"/>
              </a:prstClr>
            </a:outerShdw>
          </a:effectLst>
        </p:spPr>
      </p:pic>
      <p:grpSp>
        <p:nvGrpSpPr>
          <p:cNvPr id="8" name="Group 7">
            <a:extLst>
              <a:ext uri="{FF2B5EF4-FFF2-40B4-BE49-F238E27FC236}">
                <a16:creationId xmlns:a16="http://schemas.microsoft.com/office/drawing/2014/main" id="{244B7CA0-7E5A-AC48-92AA-3E6596DD10B7}"/>
              </a:ext>
            </a:extLst>
          </p:cNvPr>
          <p:cNvGrpSpPr/>
          <p:nvPr/>
        </p:nvGrpSpPr>
        <p:grpSpPr>
          <a:xfrm>
            <a:off x="4245193" y="1088612"/>
            <a:ext cx="7375490" cy="4946378"/>
            <a:chOff x="5657223" y="1437005"/>
            <a:chExt cx="5940483" cy="3983990"/>
          </a:xfrm>
        </p:grpSpPr>
        <p:pic>
          <p:nvPicPr>
            <p:cNvPr id="10" name="Picture 9" descr="Graphical user interface, text, application&#10;&#10;Description automatically generated">
              <a:extLst>
                <a:ext uri="{FF2B5EF4-FFF2-40B4-BE49-F238E27FC236}">
                  <a16:creationId xmlns:a16="http://schemas.microsoft.com/office/drawing/2014/main" id="{56E95431-977C-0242-9DE3-D5DA357D2CAA}"/>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657223" y="1437005"/>
              <a:ext cx="5940483" cy="3983990"/>
            </a:xfrm>
            <a:prstGeom prst="rect">
              <a:avLst/>
            </a:prstGeom>
          </p:spPr>
        </p:pic>
        <p:sp>
          <p:nvSpPr>
            <p:cNvPr id="11" name="Rectangle 10">
              <a:extLst>
                <a:ext uri="{FF2B5EF4-FFF2-40B4-BE49-F238E27FC236}">
                  <a16:creationId xmlns:a16="http://schemas.microsoft.com/office/drawing/2014/main" id="{106EDCC2-0784-704E-93B1-EEB11013EA9B}"/>
                </a:ext>
              </a:extLst>
            </p:cNvPr>
            <p:cNvSpPr/>
            <p:nvPr/>
          </p:nvSpPr>
          <p:spPr>
            <a:xfrm>
              <a:off x="5782034" y="1581293"/>
              <a:ext cx="5610152" cy="3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E603ACD-F0E4-024E-B497-AFE378508AB4}"/>
              </a:ext>
            </a:extLst>
          </p:cNvPr>
          <p:cNvSpPr txBox="1"/>
          <p:nvPr/>
        </p:nvSpPr>
        <p:spPr>
          <a:xfrm>
            <a:off x="4602145" y="1776086"/>
            <a:ext cx="6571622" cy="1508105"/>
          </a:xfrm>
          <a:prstGeom prst="rect">
            <a:avLst/>
          </a:prstGeom>
          <a:noFill/>
        </p:spPr>
        <p:txBody>
          <a:bodyPr wrap="square" rtlCol="0">
            <a:spAutoFit/>
          </a:bodyPr>
          <a:lstStyle/>
          <a:p>
            <a:r>
              <a:rPr lang="en-US" sz="2000" b="1" dirty="0"/>
              <a:t>Placeholder text:</a:t>
            </a:r>
          </a:p>
          <a:p>
            <a:pPr marL="742950" lvl="1" indent="-285750">
              <a:buClr>
                <a:srgbClr val="7030A0"/>
              </a:buClr>
              <a:buFont typeface="Arial" panose="020B0604020202020204" pitchFamily="34" charset="0"/>
              <a:buChar char="•"/>
            </a:pPr>
            <a:r>
              <a:rPr lang="en-US" dirty="0"/>
              <a:t>Four tissue samples - brain, liver, kidney and spleen - were dissected from three individual female rats provided by Richard Cunningham, quick-frozen, and stored at -70C.</a:t>
            </a:r>
          </a:p>
        </p:txBody>
      </p:sp>
      <p:sp>
        <p:nvSpPr>
          <p:cNvPr id="12" name="TextBox 11">
            <a:extLst>
              <a:ext uri="{FF2B5EF4-FFF2-40B4-BE49-F238E27FC236}">
                <a16:creationId xmlns:a16="http://schemas.microsoft.com/office/drawing/2014/main" id="{0672D40F-8420-2445-8E36-24BB6E67F946}"/>
              </a:ext>
            </a:extLst>
          </p:cNvPr>
          <p:cNvSpPr txBox="1"/>
          <p:nvPr/>
        </p:nvSpPr>
        <p:spPr>
          <a:xfrm>
            <a:off x="4602145" y="3645079"/>
            <a:ext cx="6571622" cy="1508105"/>
          </a:xfrm>
          <a:prstGeom prst="rect">
            <a:avLst/>
          </a:prstGeom>
          <a:noFill/>
          <a:ln w="19050">
            <a:solidFill>
              <a:srgbClr val="7030A0"/>
            </a:solidFill>
            <a:extLst>
              <a:ext uri="{C807C97D-BFC1-408E-A445-0C87EB9F89A2}">
                <ask:lineSketchStyleProps xmlns:ask="http://schemas.microsoft.com/office/drawing/2018/sketchyshapes" sd="1219033472">
                  <a:custGeom>
                    <a:avLst/>
                    <a:gdLst>
                      <a:gd name="connsiteX0" fmla="*/ 0 w 6571622"/>
                      <a:gd name="connsiteY0" fmla="*/ 0 h 1508105"/>
                      <a:gd name="connsiteX1" fmla="*/ 6571622 w 6571622"/>
                      <a:gd name="connsiteY1" fmla="*/ 0 h 1508105"/>
                      <a:gd name="connsiteX2" fmla="*/ 6571622 w 6571622"/>
                      <a:gd name="connsiteY2" fmla="*/ 1508105 h 1508105"/>
                      <a:gd name="connsiteX3" fmla="*/ 0 w 6571622"/>
                      <a:gd name="connsiteY3" fmla="*/ 1508105 h 1508105"/>
                      <a:gd name="connsiteX4" fmla="*/ 0 w 6571622"/>
                      <a:gd name="connsiteY4" fmla="*/ 0 h 15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622" h="1508105" extrusionOk="0">
                        <a:moveTo>
                          <a:pt x="0" y="0"/>
                        </a:moveTo>
                        <a:cubicBezTo>
                          <a:pt x="3087887" y="118645"/>
                          <a:pt x="4853810" y="116012"/>
                          <a:pt x="6571622" y="0"/>
                        </a:cubicBezTo>
                        <a:cubicBezTo>
                          <a:pt x="6561526" y="690258"/>
                          <a:pt x="6609827" y="810238"/>
                          <a:pt x="6571622" y="1508105"/>
                        </a:cubicBezTo>
                        <a:cubicBezTo>
                          <a:pt x="5344800" y="1642705"/>
                          <a:pt x="1912282" y="1350909"/>
                          <a:pt x="0" y="1508105"/>
                        </a:cubicBezTo>
                        <a:cubicBezTo>
                          <a:pt x="-32814" y="789391"/>
                          <a:pt x="13409" y="614356"/>
                          <a:pt x="0" y="0"/>
                        </a:cubicBezTo>
                        <a:close/>
                      </a:path>
                    </a:pathLst>
                  </a:custGeom>
                  <ask:type>
                    <ask:lineSketchNone/>
                  </ask:type>
                </ask:lineSketchStyleProps>
              </a:ext>
            </a:extLst>
          </a:ln>
        </p:spPr>
        <p:txBody>
          <a:bodyPr wrap="square" rtlCol="0">
            <a:spAutoFit/>
          </a:bodyPr>
          <a:lstStyle/>
          <a:p>
            <a:r>
              <a:rPr lang="en-US" sz="2000" b="1" dirty="0"/>
              <a:t>Revision:</a:t>
            </a:r>
          </a:p>
          <a:p>
            <a:pPr marL="742950" lvl="1" indent="-285750">
              <a:buClr>
                <a:srgbClr val="7030A0"/>
              </a:buClr>
              <a:buFont typeface="Arial" panose="020B0604020202020204" pitchFamily="34" charset="0"/>
              <a:buChar char="•"/>
            </a:pPr>
            <a:r>
              <a:rPr lang="en-US" dirty="0"/>
              <a:t>Richard Cunningham provided three female rats, which the team dissected. We obtained brain, liver, kidney and spleen tissues before quick-freezing the tissue samples and storing them at -70C.</a:t>
            </a:r>
          </a:p>
        </p:txBody>
      </p:sp>
    </p:spTree>
    <p:extLst>
      <p:ext uri="{BB962C8B-B14F-4D97-AF65-F5344CB8AC3E}">
        <p14:creationId xmlns:p14="http://schemas.microsoft.com/office/powerpoint/2010/main" val="323507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397AF5-B2D9-CF4C-BCE7-17E663712171}"/>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ea typeface="Roboto" panose="02000000000000000000" pitchFamily="2" charset="0"/>
                <a:cs typeface="+mn-cs"/>
              </a:rPr>
              <a:t>Before we move on…</a:t>
            </a:r>
            <a:endParaRPr lang="en-US" sz="5400" b="1" dirty="0"/>
          </a:p>
        </p:txBody>
      </p:sp>
      <p:sp>
        <p:nvSpPr>
          <p:cNvPr id="4" name="Subtitle 2">
            <a:extLst>
              <a:ext uri="{FF2B5EF4-FFF2-40B4-BE49-F238E27FC236}">
                <a16:creationId xmlns:a16="http://schemas.microsoft.com/office/drawing/2014/main" id="{AA0C5D27-5168-A143-93DA-5CE5F9328DCA}"/>
              </a:ext>
            </a:extLst>
          </p:cNvPr>
          <p:cNvSpPr txBox="1">
            <a:spLocks/>
          </p:cNvSpPr>
          <p:nvPr/>
        </p:nvSpPr>
        <p:spPr>
          <a:xfrm>
            <a:off x="838200" y="2601913"/>
            <a:ext cx="9144000" cy="9999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What questions do you have?</a:t>
            </a:r>
          </a:p>
        </p:txBody>
      </p:sp>
      <p:sp>
        <p:nvSpPr>
          <p:cNvPr id="5" name="Slide Number Placeholder 4">
            <a:extLst>
              <a:ext uri="{FF2B5EF4-FFF2-40B4-BE49-F238E27FC236}">
                <a16:creationId xmlns:a16="http://schemas.microsoft.com/office/drawing/2014/main" id="{EA09E820-5B41-5441-A9A7-AB93E18343E5}"/>
              </a:ext>
            </a:extLst>
          </p:cNvPr>
          <p:cNvSpPr>
            <a:spLocks noGrp="1"/>
          </p:cNvSpPr>
          <p:nvPr>
            <p:ph type="sldNum" sz="quarter" idx="11"/>
          </p:nvPr>
        </p:nvSpPr>
        <p:spPr/>
        <p:txBody>
          <a:bodyPr/>
          <a:lstStyle/>
          <a:p>
            <a:fld id="{D68028E8-FA4C-4542-87ED-7A63BE53FA53}" type="slidenum">
              <a:rPr lang="en-US" smtClean="0"/>
              <a:t>31</a:t>
            </a:fld>
            <a:endParaRPr lang="en-US"/>
          </a:p>
        </p:txBody>
      </p:sp>
      <p:sp>
        <p:nvSpPr>
          <p:cNvPr id="6" name="TextBox 5">
            <a:extLst>
              <a:ext uri="{FF2B5EF4-FFF2-40B4-BE49-F238E27FC236}">
                <a16:creationId xmlns:a16="http://schemas.microsoft.com/office/drawing/2014/main" id="{48ED69B8-8BCD-AE4E-9C8B-8B861FCE3DC6}"/>
              </a:ext>
            </a:extLst>
          </p:cNvPr>
          <p:cNvSpPr txBox="1"/>
          <p:nvPr/>
        </p:nvSpPr>
        <p:spPr>
          <a:xfrm>
            <a:off x="849315" y="5300626"/>
            <a:ext cx="6542086" cy="523220"/>
          </a:xfrm>
          <a:prstGeom prst="rect">
            <a:avLst/>
          </a:prstGeom>
          <a:noFill/>
        </p:spPr>
        <p:txBody>
          <a:bodyPr wrap="square" rtlCol="0">
            <a:spAutoFit/>
          </a:bodyPr>
          <a:lstStyle/>
          <a:p>
            <a:r>
              <a:rPr lang="en-US" sz="1400" dirty="0">
                <a:latin typeface="Arial" panose="020B0604020202020204" pitchFamily="34" charset="0"/>
                <a:ea typeface="Roboto" panose="02000000000000000000" pitchFamily="2" charset="0"/>
              </a:rPr>
              <a:t>Turn to the Knowledge Check section for Module 3 in your workbook and answer Knowledge Check 4.</a:t>
            </a:r>
          </a:p>
        </p:txBody>
      </p:sp>
    </p:spTree>
    <p:extLst>
      <p:ext uri="{BB962C8B-B14F-4D97-AF65-F5344CB8AC3E}">
        <p14:creationId xmlns:p14="http://schemas.microsoft.com/office/powerpoint/2010/main" val="3075645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9A3756-D921-E049-B26C-F04C15F40055}"/>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Black" panose="02000000000000000000" pitchFamily="2" charset="0"/>
                <a:cs typeface="+mn-cs"/>
              </a:rPr>
              <a:t>Knowledge Check</a:t>
            </a:r>
            <a:endParaRPr lang="en-US" sz="2800" b="1" dirty="0">
              <a:latin typeface="Arial" panose="020B0604020202020204" pitchFamily="34" charset="0"/>
              <a:ea typeface="Roboto Black" panose="02000000000000000000" pitchFamily="2" charset="0"/>
            </a:endParaRPr>
          </a:p>
        </p:txBody>
      </p:sp>
      <p:sp>
        <p:nvSpPr>
          <p:cNvPr id="4" name="Text Placeholder 3">
            <a:extLst>
              <a:ext uri="{FF2B5EF4-FFF2-40B4-BE49-F238E27FC236}">
                <a16:creationId xmlns:a16="http://schemas.microsoft.com/office/drawing/2014/main" id="{AA71016F-880B-BB4F-ACFB-C0446D0005E5}"/>
              </a:ext>
            </a:extLst>
          </p:cNvPr>
          <p:cNvSpPr txBox="1">
            <a:spLocks/>
          </p:cNvSpPr>
          <p:nvPr/>
        </p:nvSpPr>
        <p:spPr>
          <a:xfrm>
            <a:off x="838198" y="1026913"/>
            <a:ext cx="11119339" cy="76744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nSpc>
                <a:spcPct val="100000"/>
              </a:lnSpc>
              <a:buNone/>
            </a:pPr>
            <a:r>
              <a:rPr lang="en-US" b="1" dirty="0"/>
              <a:t>Some helpful ways to address writing issues are:</a:t>
            </a:r>
            <a:br>
              <a:rPr lang="en-US" dirty="0"/>
            </a:br>
            <a:r>
              <a:rPr lang="en-US" sz="2000" i="1" dirty="0"/>
              <a:t>Select all that apply</a:t>
            </a:r>
            <a:r>
              <a:rPr lang="en-US" sz="2000" dirty="0"/>
              <a:t>. </a:t>
            </a:r>
            <a:endParaRPr lang="en-US" b="1" dirty="0">
              <a:latin typeface="Arial" panose="020B0604020202020204" pitchFamily="34" charset="0"/>
              <a:ea typeface="Roboto Medium" panose="02000000000000000000" pitchFamily="2" charset="0"/>
            </a:endParaRPr>
          </a:p>
        </p:txBody>
      </p:sp>
      <p:sp>
        <p:nvSpPr>
          <p:cNvPr id="6" name="TextBox 5">
            <a:extLst>
              <a:ext uri="{FF2B5EF4-FFF2-40B4-BE49-F238E27FC236}">
                <a16:creationId xmlns:a16="http://schemas.microsoft.com/office/drawing/2014/main" id="{12691EB4-144E-E446-AEE8-CFB0E712BF2B}"/>
              </a:ext>
            </a:extLst>
          </p:cNvPr>
          <p:cNvSpPr txBox="1"/>
          <p:nvPr/>
        </p:nvSpPr>
        <p:spPr>
          <a:xfrm>
            <a:off x="838199" y="2125966"/>
            <a:ext cx="9151623" cy="369332"/>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t>Setting aside dedicated time for writing</a:t>
            </a:r>
          </a:p>
        </p:txBody>
      </p:sp>
      <p:sp>
        <p:nvSpPr>
          <p:cNvPr id="7" name="TextBox 6">
            <a:extLst>
              <a:ext uri="{FF2B5EF4-FFF2-40B4-BE49-F238E27FC236}">
                <a16:creationId xmlns:a16="http://schemas.microsoft.com/office/drawing/2014/main" id="{BE705F94-31E2-E645-BE5E-61192816C4D9}"/>
              </a:ext>
            </a:extLst>
          </p:cNvPr>
          <p:cNvSpPr txBox="1"/>
          <p:nvPr/>
        </p:nvSpPr>
        <p:spPr>
          <a:xfrm>
            <a:off x="838199" y="3117429"/>
            <a:ext cx="9151621" cy="369332"/>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latin typeface="Arial" panose="020B0604020202020204" pitchFamily="34" charset="0"/>
                <a:ea typeface="Roboto" panose="02000000000000000000" pitchFamily="2" charset="0"/>
              </a:rPr>
              <a:t>Adding unnecessary data to the paper</a:t>
            </a:r>
          </a:p>
        </p:txBody>
      </p:sp>
      <p:sp>
        <p:nvSpPr>
          <p:cNvPr id="11" name="TextBox 10">
            <a:extLst>
              <a:ext uri="{FF2B5EF4-FFF2-40B4-BE49-F238E27FC236}">
                <a16:creationId xmlns:a16="http://schemas.microsoft.com/office/drawing/2014/main" id="{8CBA9328-EC7D-F145-A522-A066DC0A9017}"/>
              </a:ext>
            </a:extLst>
          </p:cNvPr>
          <p:cNvSpPr txBox="1"/>
          <p:nvPr/>
        </p:nvSpPr>
        <p:spPr>
          <a:xfrm>
            <a:off x="838200" y="3650384"/>
            <a:ext cx="9151620" cy="646331"/>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t>Returning to the outline and using bullet points, sentence fragments, </a:t>
            </a:r>
            <a:br>
              <a:rPr lang="en-US" dirty="0"/>
            </a:br>
            <a:r>
              <a:rPr lang="en-US" dirty="0"/>
              <a:t>or notes to push ahead.</a:t>
            </a:r>
          </a:p>
        </p:txBody>
      </p:sp>
      <p:sp>
        <p:nvSpPr>
          <p:cNvPr id="13" name="TextBox 12">
            <a:extLst>
              <a:ext uri="{FF2B5EF4-FFF2-40B4-BE49-F238E27FC236}">
                <a16:creationId xmlns:a16="http://schemas.microsoft.com/office/drawing/2014/main" id="{165AC34B-3A3B-D74A-8B47-EDF38983E2AE}"/>
              </a:ext>
            </a:extLst>
          </p:cNvPr>
          <p:cNvSpPr txBox="1"/>
          <p:nvPr/>
        </p:nvSpPr>
        <p:spPr>
          <a:xfrm>
            <a:off x="838199" y="4932298"/>
            <a:ext cx="9151619" cy="646331"/>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latin typeface="Arial" panose="020B0604020202020204" pitchFamily="34" charset="0"/>
                <a:ea typeface="Roboto" panose="02000000000000000000" pitchFamily="2" charset="0"/>
              </a:rPr>
              <a:t>Allowing yourself to create a “worst possible draft” rather than trying to achieve perfection the first time around.</a:t>
            </a:r>
          </a:p>
        </p:txBody>
      </p:sp>
      <p:sp>
        <p:nvSpPr>
          <p:cNvPr id="15" name="Slide Number Placeholder 14">
            <a:extLst>
              <a:ext uri="{FF2B5EF4-FFF2-40B4-BE49-F238E27FC236}">
                <a16:creationId xmlns:a16="http://schemas.microsoft.com/office/drawing/2014/main" id="{8204C925-F182-E94A-9C6A-1C1235411DBA}"/>
              </a:ext>
            </a:extLst>
          </p:cNvPr>
          <p:cNvSpPr>
            <a:spLocks noGrp="1"/>
          </p:cNvSpPr>
          <p:nvPr>
            <p:ph type="sldNum" sz="quarter" idx="11"/>
          </p:nvPr>
        </p:nvSpPr>
        <p:spPr/>
        <p:txBody>
          <a:bodyPr/>
          <a:lstStyle/>
          <a:p>
            <a:r>
              <a:rPr lang="en-US" dirty="0"/>
              <a:t>Slide </a:t>
            </a:r>
            <a:fld id="{D68028E8-FA4C-4542-87ED-7A63BE53FA53}" type="slidenum">
              <a:rPr lang="en-US" smtClean="0"/>
              <a:pPr/>
              <a:t>32</a:t>
            </a:fld>
            <a:r>
              <a:rPr lang="en-US" dirty="0"/>
              <a:t> of 71</a:t>
            </a:r>
            <a:endParaRPr lang="en-US" dirty="0">
              <a:latin typeface="Arial Narrow" panose="020B0604020202020204" pitchFamily="34" charset="0"/>
              <a:cs typeface="Arial Narrow" panose="020B0604020202020204" pitchFamily="34" charset="0"/>
            </a:endParaRPr>
          </a:p>
        </p:txBody>
      </p:sp>
      <p:sp>
        <p:nvSpPr>
          <p:cNvPr id="16" name="TextBox 15">
            <a:extLst>
              <a:ext uri="{FF2B5EF4-FFF2-40B4-BE49-F238E27FC236}">
                <a16:creationId xmlns:a16="http://schemas.microsoft.com/office/drawing/2014/main" id="{1D0E1B03-0FC3-C64C-8812-96E13A190C8F}"/>
              </a:ext>
            </a:extLst>
          </p:cNvPr>
          <p:cNvSpPr txBox="1"/>
          <p:nvPr/>
        </p:nvSpPr>
        <p:spPr>
          <a:xfrm>
            <a:off x="838199" y="2584474"/>
            <a:ext cx="9151623" cy="369332"/>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t>Making deadlines and sticking to them</a:t>
            </a:r>
          </a:p>
        </p:txBody>
      </p:sp>
      <p:sp>
        <p:nvSpPr>
          <p:cNvPr id="17" name="TextBox 16">
            <a:extLst>
              <a:ext uri="{FF2B5EF4-FFF2-40B4-BE49-F238E27FC236}">
                <a16:creationId xmlns:a16="http://schemas.microsoft.com/office/drawing/2014/main" id="{48626C28-5E2D-B64E-8FED-1F1A01336E2E}"/>
              </a:ext>
            </a:extLst>
          </p:cNvPr>
          <p:cNvSpPr txBox="1"/>
          <p:nvPr/>
        </p:nvSpPr>
        <p:spPr>
          <a:xfrm>
            <a:off x="838199" y="4460338"/>
            <a:ext cx="9151621" cy="369332"/>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latin typeface="Arial" panose="020B0604020202020204" pitchFamily="34" charset="0"/>
                <a:ea typeface="Roboto" panose="02000000000000000000" pitchFamily="2" charset="0"/>
              </a:rPr>
              <a:t>Refusing to ask for help.</a:t>
            </a:r>
          </a:p>
        </p:txBody>
      </p:sp>
      <p:sp>
        <p:nvSpPr>
          <p:cNvPr id="18" name="TextBox 17">
            <a:extLst>
              <a:ext uri="{FF2B5EF4-FFF2-40B4-BE49-F238E27FC236}">
                <a16:creationId xmlns:a16="http://schemas.microsoft.com/office/drawing/2014/main" id="{4CC1871C-EBE1-4B48-BF47-385ABD47F826}"/>
              </a:ext>
            </a:extLst>
          </p:cNvPr>
          <p:cNvSpPr txBox="1"/>
          <p:nvPr/>
        </p:nvSpPr>
        <p:spPr>
          <a:xfrm>
            <a:off x="838199" y="5681257"/>
            <a:ext cx="9151621" cy="369332"/>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latin typeface="Arial" panose="020B0604020202020204" pitchFamily="34" charset="0"/>
                <a:ea typeface="Roboto" panose="02000000000000000000" pitchFamily="2" charset="0"/>
              </a:rPr>
              <a:t>Working straight from a study protocol.</a:t>
            </a:r>
          </a:p>
        </p:txBody>
      </p:sp>
      <p:sp>
        <p:nvSpPr>
          <p:cNvPr id="19" name="TextBox 18">
            <a:extLst>
              <a:ext uri="{FF2B5EF4-FFF2-40B4-BE49-F238E27FC236}">
                <a16:creationId xmlns:a16="http://schemas.microsoft.com/office/drawing/2014/main" id="{8F464E6C-3CF9-2B4B-936B-EDBD33C5E271}"/>
              </a:ext>
            </a:extLst>
          </p:cNvPr>
          <p:cNvSpPr txBox="1"/>
          <p:nvPr/>
        </p:nvSpPr>
        <p:spPr>
          <a:xfrm>
            <a:off x="838199" y="6153217"/>
            <a:ext cx="9151621" cy="369332"/>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latin typeface="Arial" panose="020B0604020202020204" pitchFamily="34" charset="0"/>
                <a:ea typeface="Roboto" panose="02000000000000000000" pitchFamily="2" charset="0"/>
              </a:rPr>
              <a:t>Waiting until the last moment to write.</a:t>
            </a:r>
          </a:p>
        </p:txBody>
      </p:sp>
    </p:spTree>
    <p:extLst>
      <p:ext uri="{BB962C8B-B14F-4D97-AF65-F5344CB8AC3E}">
        <p14:creationId xmlns:p14="http://schemas.microsoft.com/office/powerpoint/2010/main" val="56383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childTnLst>
                                    <p:set>
                                      <p:cBhvr override="childStyle">
                                        <p:cTn id="6" dur="indefinite"/>
                                        <p:tgtEl>
                                          <p:spTgt spid="16">
                                            <p:txEl>
                                              <p:pRg st="0" end="0"/>
                                            </p:txEl>
                                          </p:spTgt>
                                        </p:tgtEl>
                                        <p:attrNameLst>
                                          <p:attrName>style.fontWeight</p:attrName>
                                        </p:attrNameLst>
                                      </p:cBhvr>
                                      <p:to>
                                        <p:strVal val="bold"/>
                                      </p:to>
                                    </p:set>
                                  </p:childTnLst>
                                </p:cTn>
                              </p:par>
                              <p:par>
                                <p:cTn id="7" presetID="15" presetClass="emph" presetSubtype="0" grpId="0" nodeType="withEffect">
                                  <p:stCondLst>
                                    <p:cond delay="0"/>
                                  </p:stCondLst>
                                  <p:childTnLst>
                                    <p:set>
                                      <p:cBhvr override="childStyle">
                                        <p:cTn id="8" dur="indefinite"/>
                                        <p:tgtEl>
                                          <p:spTgt spid="6">
                                            <p:txEl>
                                              <p:pRg st="0" end="0"/>
                                            </p:txEl>
                                          </p:spTgt>
                                        </p:tgtEl>
                                        <p:attrNameLst>
                                          <p:attrName>style.fontWeight</p:attrName>
                                        </p:attrNameLst>
                                      </p:cBhvr>
                                      <p:to>
                                        <p:strVal val="bold"/>
                                      </p:to>
                                    </p:set>
                                  </p:childTnLst>
                                </p:cTn>
                              </p:par>
                              <p:par>
                                <p:cTn id="9" presetID="15" presetClass="emph" presetSubtype="0" grpId="0" nodeType="withEffect">
                                  <p:stCondLst>
                                    <p:cond delay="0"/>
                                  </p:stCondLst>
                                  <p:childTnLst>
                                    <p:set>
                                      <p:cBhvr override="childStyle">
                                        <p:cTn id="10" dur="indefinite"/>
                                        <p:tgtEl>
                                          <p:spTgt spid="11">
                                            <p:txEl>
                                              <p:pRg st="0" end="0"/>
                                            </p:txEl>
                                          </p:spTgt>
                                        </p:tgtEl>
                                        <p:attrNameLst>
                                          <p:attrName>style.fontWeight</p:attrName>
                                        </p:attrNameLst>
                                      </p:cBhvr>
                                      <p:to>
                                        <p:strVal val="bold"/>
                                      </p:to>
                                    </p:set>
                                  </p:childTnLst>
                                </p:cTn>
                              </p:par>
                              <p:par>
                                <p:cTn id="11" presetID="15" presetClass="emph" presetSubtype="0" grpId="0" nodeType="withEffect">
                                  <p:stCondLst>
                                    <p:cond delay="0"/>
                                  </p:stCondLst>
                                  <p:childTnLst>
                                    <p:set>
                                      <p:cBhvr override="childStyle">
                                        <p:cTn id="12" dur="indefinite"/>
                                        <p:tgtEl>
                                          <p:spTgt spid="13">
                                            <p:txEl>
                                              <p:pRg st="0" end="0"/>
                                            </p:txEl>
                                          </p:spTgt>
                                        </p:tgtEl>
                                        <p:attrNameLst>
                                          <p:attrName>style.fontWeight</p:attrName>
                                        </p:attrNameLst>
                                      </p:cBhvr>
                                      <p:to>
                                        <p:strVal val="bold"/>
                                      </p:to>
                                    </p:set>
                                  </p:childTnLst>
                                </p:cTn>
                              </p:par>
                              <p:par>
                                <p:cTn id="13" presetID="15" presetClass="emph" presetSubtype="0" grpId="0" nodeType="withEffect">
                                  <p:stCondLst>
                                    <p:cond delay="0"/>
                                  </p:stCondLst>
                                  <p:childTnLst>
                                    <p:set>
                                      <p:cBhvr override="childStyle">
                                        <p:cTn id="14" dur="indefinite"/>
                                        <p:tgtEl>
                                          <p:spTgt spid="18">
                                            <p:txEl>
                                              <p:pRg st="0" end="0"/>
                                            </p:txEl>
                                          </p:spTgt>
                                        </p:tgtEl>
                                        <p:attrNameLst>
                                          <p:attrName>style.fontWeight</p:attrName>
                                        </p:attrNameLst>
                                      </p:cBhvr>
                                      <p:to>
                                        <p:strVal val="bold"/>
                                      </p:to>
                                    </p:set>
                                  </p:childTnLst>
                                </p:cTn>
                              </p:par>
                              <p:par>
                                <p:cTn id="15" presetID="10" presetClass="exit" presetSubtype="0" fill="hold" grpId="1" nodeType="with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1"/>
      <p:bldP spid="11" grpId="0" build="allAtOnce"/>
      <p:bldP spid="13" grpId="0" build="allAtOnce"/>
      <p:bldP spid="16" grpId="0" build="allAtOnce"/>
      <p:bldP spid="17" grpId="1"/>
      <p:bldP spid="18" grpId="0" build="allAtOnce"/>
      <p:bldP spid="1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7446345" cy="48286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7030A0"/>
              </a:buClr>
              <a:buNone/>
            </a:pPr>
            <a:r>
              <a:rPr lang="en-US" sz="2200" b="1" dirty="0"/>
              <a:t>Authorship:</a:t>
            </a:r>
          </a:p>
          <a:p>
            <a:pPr marL="292608" indent="-292608">
              <a:buClr>
                <a:srgbClr val="7030A0"/>
              </a:buClr>
            </a:pPr>
            <a:r>
              <a:rPr lang="en-US" sz="2000" dirty="0"/>
              <a:t>Has important academic, social and financial implications.</a:t>
            </a:r>
          </a:p>
          <a:p>
            <a:pPr marL="292608" indent="-292608">
              <a:buClr>
                <a:srgbClr val="7030A0"/>
              </a:buClr>
            </a:pPr>
            <a:r>
              <a:rPr lang="en-US" sz="2000" dirty="0"/>
              <a:t>Shows that you are responsible and accountable for the published work.</a:t>
            </a:r>
          </a:p>
          <a:p>
            <a:pPr marL="292608" indent="-292608">
              <a:buClr>
                <a:srgbClr val="7030A0"/>
              </a:buClr>
            </a:pPr>
            <a:r>
              <a:rPr lang="en-US" sz="2000" dirty="0"/>
              <a:t>Is important for career development, recognition and prestige.</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Authorship</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33</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180758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rectangle&#10;&#10;Description automatically generated">
            <a:extLst>
              <a:ext uri="{FF2B5EF4-FFF2-40B4-BE49-F238E27FC236}">
                <a16:creationId xmlns:a16="http://schemas.microsoft.com/office/drawing/2014/main" id="{19EDC498-4119-BA40-B7B1-3FDD26FCE5BD}"/>
              </a:ext>
            </a:extLst>
          </p:cNvPr>
          <p:cNvPicPr>
            <a:picLocks noChangeAspect="1"/>
          </p:cNvPicPr>
          <p:nvPr/>
        </p:nvPicPr>
        <p:blipFill>
          <a:blip r:embed="rId3"/>
          <a:stretch>
            <a:fillRect/>
          </a:stretch>
        </p:blipFill>
        <p:spPr>
          <a:xfrm>
            <a:off x="849315" y="1091381"/>
            <a:ext cx="4068592" cy="5284282"/>
          </a:xfrm>
          <a:prstGeom prst="rect">
            <a:avLst/>
          </a:prstGeom>
        </p:spPr>
      </p:pic>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314" y="2359222"/>
            <a:ext cx="4057478" cy="401644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7030A0"/>
              </a:buClr>
            </a:pPr>
            <a:r>
              <a:rPr lang="en-US" sz="2000" dirty="0"/>
              <a:t>Criteria generally require that you made substantial contributions to EACH of the following areas:</a:t>
            </a:r>
          </a:p>
          <a:p>
            <a:pPr lvl="1">
              <a:lnSpc>
                <a:spcPct val="100000"/>
              </a:lnSpc>
              <a:buClr>
                <a:srgbClr val="7030A0"/>
              </a:buClr>
            </a:pPr>
            <a:r>
              <a:rPr lang="en-US" sz="1800" dirty="0"/>
              <a:t>Concept/design </a:t>
            </a:r>
            <a:r>
              <a:rPr lang="en-US" sz="1800" b="1" dirty="0"/>
              <a:t>or</a:t>
            </a:r>
            <a:r>
              <a:rPr lang="en-US" sz="1800" dirty="0"/>
              <a:t> </a:t>
            </a:r>
            <a:br>
              <a:rPr lang="en-US" sz="1800" dirty="0"/>
            </a:br>
            <a:r>
              <a:rPr lang="en-US" sz="1800" dirty="0"/>
              <a:t>analysis/interpretation of data </a:t>
            </a:r>
            <a:r>
              <a:rPr lang="en-US" sz="1800" b="1" dirty="0"/>
              <a:t>or</a:t>
            </a:r>
            <a:r>
              <a:rPr lang="en-US" sz="1800" dirty="0"/>
              <a:t> acquisition of data</a:t>
            </a:r>
          </a:p>
          <a:p>
            <a:pPr lvl="1">
              <a:lnSpc>
                <a:spcPct val="100000"/>
              </a:lnSpc>
              <a:buClr>
                <a:srgbClr val="7030A0"/>
              </a:buClr>
            </a:pPr>
            <a:r>
              <a:rPr lang="en-US" sz="1800" dirty="0"/>
              <a:t>Drafting the manuscript </a:t>
            </a:r>
            <a:r>
              <a:rPr lang="en-US" sz="1800" b="1" dirty="0"/>
              <a:t>or</a:t>
            </a:r>
            <a:r>
              <a:rPr lang="en-US" sz="1800" dirty="0"/>
              <a:t> performing critical revisions</a:t>
            </a:r>
          </a:p>
          <a:p>
            <a:pPr lvl="1">
              <a:lnSpc>
                <a:spcPct val="100000"/>
              </a:lnSpc>
              <a:buClr>
                <a:srgbClr val="7030A0"/>
              </a:buClr>
            </a:pPr>
            <a:r>
              <a:rPr lang="en-US" sz="1800" dirty="0"/>
              <a:t>Approving manuscript for publication</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Authorship</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34</a:t>
            </a:fld>
            <a:r>
              <a:rPr lang="en-US" dirty="0"/>
              <a:t> of 71</a:t>
            </a:r>
            <a:endParaRPr lang="en-US" dirty="0">
              <a:latin typeface="Arial Narrow" panose="020B0604020202020204" pitchFamily="34" charset="0"/>
              <a:cs typeface="Arial Narrow" panose="020B0604020202020204" pitchFamily="34" charset="0"/>
            </a:endParaRPr>
          </a:p>
        </p:txBody>
      </p:sp>
      <p:sp>
        <p:nvSpPr>
          <p:cNvPr id="15" name="TextBox 14">
            <a:extLst>
              <a:ext uri="{FF2B5EF4-FFF2-40B4-BE49-F238E27FC236}">
                <a16:creationId xmlns:a16="http://schemas.microsoft.com/office/drawing/2014/main" id="{59A33FEC-B0A9-9B49-B815-CDA449E6065D}"/>
              </a:ext>
            </a:extLst>
          </p:cNvPr>
          <p:cNvSpPr txBox="1"/>
          <p:nvPr/>
        </p:nvSpPr>
        <p:spPr>
          <a:xfrm>
            <a:off x="838200" y="1351098"/>
            <a:ext cx="4057478" cy="461665"/>
          </a:xfrm>
          <a:prstGeom prst="rect">
            <a:avLst/>
          </a:prstGeom>
          <a:noFill/>
        </p:spPr>
        <p:txBody>
          <a:bodyPr wrap="square" rtlCol="0">
            <a:spAutoFit/>
          </a:bodyPr>
          <a:lstStyle/>
          <a:p>
            <a:pPr algn="ctr"/>
            <a:r>
              <a:rPr lang="en-US" sz="2400" b="1" dirty="0">
                <a:solidFill>
                  <a:schemeClr val="bg1"/>
                </a:solidFill>
              </a:rPr>
              <a:t>Authorship Criteria</a:t>
            </a:r>
          </a:p>
        </p:txBody>
      </p:sp>
      <p:pic>
        <p:nvPicPr>
          <p:cNvPr id="21" name="Picture 20" descr="A picture containing rectangle&#10;&#10;Description automatically generated">
            <a:extLst>
              <a:ext uri="{FF2B5EF4-FFF2-40B4-BE49-F238E27FC236}">
                <a16:creationId xmlns:a16="http://schemas.microsoft.com/office/drawing/2014/main" id="{E2F675D9-59FA-9240-9C46-046AD911A35A}"/>
              </a:ext>
            </a:extLst>
          </p:cNvPr>
          <p:cNvPicPr>
            <a:picLocks noChangeAspect="1"/>
          </p:cNvPicPr>
          <p:nvPr/>
        </p:nvPicPr>
        <p:blipFill>
          <a:blip r:embed="rId3"/>
          <a:stretch>
            <a:fillRect/>
          </a:stretch>
        </p:blipFill>
        <p:spPr>
          <a:xfrm>
            <a:off x="7285209" y="1091381"/>
            <a:ext cx="4068592" cy="5284282"/>
          </a:xfrm>
          <a:prstGeom prst="rect">
            <a:avLst/>
          </a:prstGeom>
        </p:spPr>
      </p:pic>
      <p:sp>
        <p:nvSpPr>
          <p:cNvPr id="22" name="Text Placeholder 3">
            <a:extLst>
              <a:ext uri="{FF2B5EF4-FFF2-40B4-BE49-F238E27FC236}">
                <a16:creationId xmlns:a16="http://schemas.microsoft.com/office/drawing/2014/main" id="{0EABE234-C16B-0B47-8609-51F70B8CF960}"/>
              </a:ext>
            </a:extLst>
          </p:cNvPr>
          <p:cNvSpPr txBox="1">
            <a:spLocks/>
          </p:cNvSpPr>
          <p:nvPr/>
        </p:nvSpPr>
        <p:spPr>
          <a:xfrm>
            <a:off x="7285209" y="2359222"/>
            <a:ext cx="4057478" cy="401644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030A0"/>
              </a:buClr>
            </a:pPr>
            <a:r>
              <a:rPr lang="en-US" sz="2000" dirty="0"/>
              <a:t>The following do NOT quality as criteria for authorship:</a:t>
            </a:r>
          </a:p>
          <a:p>
            <a:pPr lvl="1">
              <a:buClr>
                <a:srgbClr val="7030A0"/>
              </a:buClr>
            </a:pPr>
            <a:r>
              <a:rPr lang="en-US" sz="1800" dirty="0"/>
              <a:t>Funder or approver of funding</a:t>
            </a:r>
          </a:p>
          <a:p>
            <a:pPr lvl="1">
              <a:buClr>
                <a:srgbClr val="7030A0"/>
              </a:buClr>
            </a:pPr>
            <a:r>
              <a:rPr lang="en-US" sz="1800" dirty="0"/>
              <a:t>Departmental supervisor</a:t>
            </a:r>
          </a:p>
          <a:p>
            <a:pPr lvl="1">
              <a:buClr>
                <a:srgbClr val="7030A0"/>
              </a:buClr>
            </a:pPr>
            <a:r>
              <a:rPr lang="en-US" sz="1800" dirty="0"/>
              <a:t>Reviewer</a:t>
            </a:r>
          </a:p>
          <a:p>
            <a:pPr lvl="1">
              <a:buClr>
                <a:srgbClr val="7030A0"/>
              </a:buClr>
            </a:pPr>
            <a:r>
              <a:rPr lang="en-US" sz="1800" dirty="0"/>
              <a:t>Director of institution</a:t>
            </a:r>
          </a:p>
        </p:txBody>
      </p:sp>
      <p:sp>
        <p:nvSpPr>
          <p:cNvPr id="23" name="TextBox 22">
            <a:extLst>
              <a:ext uri="{FF2B5EF4-FFF2-40B4-BE49-F238E27FC236}">
                <a16:creationId xmlns:a16="http://schemas.microsoft.com/office/drawing/2014/main" id="{F2AAD5B6-EB47-AB49-B3F0-F520CE3333AE}"/>
              </a:ext>
            </a:extLst>
          </p:cNvPr>
          <p:cNvSpPr txBox="1"/>
          <p:nvPr/>
        </p:nvSpPr>
        <p:spPr>
          <a:xfrm>
            <a:off x="7274095" y="1351098"/>
            <a:ext cx="4057478" cy="461665"/>
          </a:xfrm>
          <a:prstGeom prst="rect">
            <a:avLst/>
          </a:prstGeom>
          <a:noFill/>
        </p:spPr>
        <p:txBody>
          <a:bodyPr wrap="square" rtlCol="0">
            <a:spAutoFit/>
          </a:bodyPr>
          <a:lstStyle/>
          <a:p>
            <a:pPr algn="ctr"/>
            <a:r>
              <a:rPr lang="en-US" sz="2400" b="1" dirty="0">
                <a:solidFill>
                  <a:schemeClr val="bg1"/>
                </a:solidFill>
              </a:rPr>
              <a:t>NOT Authorship Criteria</a:t>
            </a:r>
          </a:p>
        </p:txBody>
      </p:sp>
    </p:spTree>
    <p:extLst>
      <p:ext uri="{BB962C8B-B14F-4D97-AF65-F5344CB8AC3E}">
        <p14:creationId xmlns:p14="http://schemas.microsoft.com/office/powerpoint/2010/main" val="1987280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422141" cy="48286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t>When determining authorship with co-authors:</a:t>
            </a:r>
          </a:p>
          <a:p>
            <a:pPr marL="292608" indent="-292608">
              <a:lnSpc>
                <a:spcPct val="100000"/>
              </a:lnSpc>
              <a:buClr>
                <a:srgbClr val="7030A0"/>
              </a:buClr>
            </a:pPr>
            <a:r>
              <a:rPr lang="en-US" sz="2000" dirty="0"/>
              <a:t>Discuss workload and credit before the study begins.</a:t>
            </a:r>
          </a:p>
          <a:p>
            <a:pPr marL="292608" indent="-292608">
              <a:lnSpc>
                <a:spcPct val="100000"/>
              </a:lnSpc>
              <a:buClr>
                <a:srgbClr val="7030A0"/>
              </a:buClr>
            </a:pPr>
            <a:r>
              <a:rPr lang="en-US" sz="2000" dirty="0"/>
              <a:t>Evaluate everyone's stake, role, participation and expertise.</a:t>
            </a:r>
          </a:p>
          <a:p>
            <a:pPr marL="292608" indent="-292608">
              <a:lnSpc>
                <a:spcPct val="100000"/>
              </a:lnSpc>
              <a:buClr>
                <a:srgbClr val="7030A0"/>
              </a:buClr>
            </a:pPr>
            <a:r>
              <a:rPr lang="en-US" sz="2000" dirty="0"/>
              <a:t>Communicate with co-authors often and support each other.</a:t>
            </a:r>
          </a:p>
          <a:p>
            <a:pPr marL="292608" indent="-292608">
              <a:lnSpc>
                <a:spcPct val="100000"/>
              </a:lnSpc>
              <a:buClr>
                <a:srgbClr val="7030A0"/>
              </a:buClr>
            </a:pPr>
            <a:r>
              <a:rPr lang="en-US" sz="2000" dirty="0"/>
              <a:t>Decide early to relieve stress later in the writing process. </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Authorship</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35</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642325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944655" cy="25133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t>Consider what strengths you need from potential co-authors:</a:t>
            </a:r>
          </a:p>
          <a:p>
            <a:pPr marL="292608" lvl="1" indent="-292608" fontAlgn="ctr">
              <a:buClr>
                <a:srgbClr val="7030A0"/>
              </a:buClr>
            </a:pPr>
            <a:r>
              <a:rPr lang="en-US" sz="2000" dirty="0"/>
              <a:t>Mentorship/guidance</a:t>
            </a:r>
          </a:p>
          <a:p>
            <a:pPr marL="292608" lvl="1" indent="-292608" fontAlgn="ctr">
              <a:buClr>
                <a:srgbClr val="7030A0"/>
              </a:buClr>
            </a:pPr>
            <a:r>
              <a:rPr lang="en-US" sz="2000" dirty="0"/>
              <a:t>Data analysis </a:t>
            </a:r>
          </a:p>
          <a:p>
            <a:pPr marL="292608" lvl="1" indent="-292608" fontAlgn="ctr">
              <a:buClr>
                <a:srgbClr val="7030A0"/>
              </a:buClr>
            </a:pPr>
            <a:r>
              <a:rPr lang="en-US" sz="2000" dirty="0"/>
              <a:t>Laboratory testing </a:t>
            </a:r>
          </a:p>
          <a:p>
            <a:pPr marL="292608" lvl="1" indent="-292608" fontAlgn="ctr">
              <a:buClr>
                <a:srgbClr val="7030A0"/>
              </a:buClr>
            </a:pPr>
            <a:r>
              <a:rPr lang="en-US" sz="2000" dirty="0"/>
              <a:t>Writing support</a:t>
            </a:r>
          </a:p>
          <a:p>
            <a:pPr marL="292608" lvl="1" indent="-292608" fontAlgn="ctr">
              <a:buClr>
                <a:srgbClr val="7030A0"/>
              </a:buClr>
            </a:pPr>
            <a:r>
              <a:rPr lang="en-US" sz="2000" dirty="0"/>
              <a:t>Help with time-consuming tasks</a:t>
            </a:r>
            <a:endParaRPr lang="en-US" sz="1800" dirty="0"/>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Authorship</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36</a:t>
            </a:fld>
            <a:r>
              <a:rPr lang="en-US" dirty="0"/>
              <a:t> of 71</a:t>
            </a:r>
            <a:endParaRPr lang="en-US" dirty="0">
              <a:latin typeface="Arial Narrow" panose="020B0604020202020204" pitchFamily="34" charset="0"/>
              <a:cs typeface="Arial Narrow" panose="020B0604020202020204" pitchFamily="34" charset="0"/>
            </a:endParaRPr>
          </a:p>
        </p:txBody>
      </p:sp>
      <p:sp>
        <p:nvSpPr>
          <p:cNvPr id="2" name="Rounded Rectangle 1">
            <a:extLst>
              <a:ext uri="{FF2B5EF4-FFF2-40B4-BE49-F238E27FC236}">
                <a16:creationId xmlns:a16="http://schemas.microsoft.com/office/drawing/2014/main" id="{FA2428C4-D38E-F849-AF9E-AB335CA69EAD}"/>
              </a:ext>
            </a:extLst>
          </p:cNvPr>
          <p:cNvSpPr/>
          <p:nvPr/>
        </p:nvSpPr>
        <p:spPr>
          <a:xfrm>
            <a:off x="849314" y="4201886"/>
            <a:ext cx="4419600" cy="1861458"/>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a:p>
            <a:pPr algn="ctr"/>
            <a:r>
              <a:rPr lang="en-US" b="1" dirty="0">
                <a:solidFill>
                  <a:sysClr val="windowText" lastClr="000000"/>
                </a:solidFill>
              </a:rPr>
              <a:t>Young Professionals</a:t>
            </a:r>
          </a:p>
          <a:p>
            <a:endParaRPr lang="en-US" dirty="0">
              <a:solidFill>
                <a:sysClr val="windowText" lastClr="000000"/>
              </a:solidFill>
            </a:endParaRPr>
          </a:p>
          <a:p>
            <a:r>
              <a:rPr lang="en-US" sz="1600" dirty="0">
                <a:solidFill>
                  <a:sysClr val="windowText" lastClr="000000"/>
                </a:solidFill>
              </a:rPr>
              <a:t>Talk to a supervisor or other publishing professional about helping with their studies in exchange for mentorship or authorship!</a:t>
            </a:r>
          </a:p>
          <a:p>
            <a:pPr algn="ctr"/>
            <a:endParaRPr lang="en-US" dirty="0">
              <a:solidFill>
                <a:sysClr val="windowText" lastClr="000000"/>
              </a:solidFill>
            </a:endParaRPr>
          </a:p>
        </p:txBody>
      </p:sp>
      <p:sp>
        <p:nvSpPr>
          <p:cNvPr id="7" name="Rounded Rectangle 6">
            <a:extLst>
              <a:ext uri="{FF2B5EF4-FFF2-40B4-BE49-F238E27FC236}">
                <a16:creationId xmlns:a16="http://schemas.microsoft.com/office/drawing/2014/main" id="{3ECE68EB-D515-B646-BFC7-C92F5064E872}"/>
              </a:ext>
            </a:extLst>
          </p:cNvPr>
          <p:cNvSpPr/>
          <p:nvPr/>
        </p:nvSpPr>
        <p:spPr>
          <a:xfrm>
            <a:off x="6705828" y="4201886"/>
            <a:ext cx="4419600" cy="1861458"/>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a:p>
            <a:pPr algn="ctr"/>
            <a:r>
              <a:rPr lang="en-US" b="1" dirty="0">
                <a:solidFill>
                  <a:sysClr val="windowText" lastClr="000000"/>
                </a:solidFill>
              </a:rPr>
              <a:t>Tenured Professionals</a:t>
            </a:r>
          </a:p>
          <a:p>
            <a:endParaRPr lang="en-US" dirty="0">
              <a:solidFill>
                <a:sysClr val="windowText" lastClr="000000"/>
              </a:solidFill>
            </a:endParaRPr>
          </a:p>
          <a:p>
            <a:r>
              <a:rPr lang="en-US" sz="1600" dirty="0">
                <a:solidFill>
                  <a:schemeClr val="tx1"/>
                </a:solidFill>
              </a:rPr>
              <a:t>Consider mentoring young professionals to help build their careers and to delegate your own tasks.</a:t>
            </a:r>
          </a:p>
          <a:p>
            <a:pPr algn="ctr"/>
            <a:endParaRPr lang="en-US" dirty="0">
              <a:solidFill>
                <a:sysClr val="windowText" lastClr="000000"/>
              </a:solidFill>
            </a:endParaRPr>
          </a:p>
        </p:txBody>
      </p:sp>
    </p:spTree>
    <p:extLst>
      <p:ext uri="{BB962C8B-B14F-4D97-AF65-F5344CB8AC3E}">
        <p14:creationId xmlns:p14="http://schemas.microsoft.com/office/powerpoint/2010/main" val="31440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BECCA-3BC3-7341-B1FE-E36F35812161}"/>
              </a:ext>
            </a:extLst>
          </p:cNvPr>
          <p:cNvSpPr>
            <a:spLocks noGrp="1"/>
          </p:cNvSpPr>
          <p:nvPr>
            <p:ph type="sldNum" sz="quarter" idx="11"/>
          </p:nvPr>
        </p:nvSpPr>
        <p:spPr/>
        <p:txBody>
          <a:bodyPr/>
          <a:lstStyle/>
          <a:p>
            <a:r>
              <a:rPr lang="en-US" dirty="0"/>
              <a:t>Slide </a:t>
            </a:r>
            <a:fld id="{D68028E8-FA4C-4542-87ED-7A63BE53FA53}" type="slidenum">
              <a:rPr lang="en-US" smtClean="0"/>
              <a:pPr/>
              <a:t>37</a:t>
            </a:fld>
            <a:r>
              <a:rPr lang="en-US" dirty="0"/>
              <a:t> of 71</a:t>
            </a:r>
            <a:endParaRPr lang="en-US" dirty="0">
              <a:latin typeface="Arial Narrow" panose="020B0604020202020204" pitchFamily="34" charset="0"/>
              <a:cs typeface="Arial Narrow" panose="020B0604020202020204" pitchFamily="34" charset="0"/>
            </a:endParaRPr>
          </a:p>
        </p:txBody>
      </p:sp>
      <p:sp>
        <p:nvSpPr>
          <p:cNvPr id="3" name="Title 1">
            <a:extLst>
              <a:ext uri="{FF2B5EF4-FFF2-40B4-BE49-F238E27FC236}">
                <a16:creationId xmlns:a16="http://schemas.microsoft.com/office/drawing/2014/main" id="{A6DD4318-E255-EC43-AB08-62C68447BCA5}"/>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Authorship Order</a:t>
            </a:r>
          </a:p>
        </p:txBody>
      </p:sp>
      <p:pic>
        <p:nvPicPr>
          <p:cNvPr id="5" name="Picture 4" descr="Graphical user interface, text, application, email&#10;&#10;Description automatically generated">
            <a:extLst>
              <a:ext uri="{FF2B5EF4-FFF2-40B4-BE49-F238E27FC236}">
                <a16:creationId xmlns:a16="http://schemas.microsoft.com/office/drawing/2014/main" id="{FA555161-1D7C-9B4E-8BA5-A64C1FE68937}"/>
              </a:ext>
            </a:extLst>
          </p:cNvPr>
          <p:cNvPicPr>
            <a:picLocks noChangeAspect="1"/>
          </p:cNvPicPr>
          <p:nvPr/>
        </p:nvPicPr>
        <p:blipFill rotWithShape="1">
          <a:blip r:embed="rId3"/>
          <a:srcRect l="377" t="598" r="1429" b="1540"/>
          <a:stretch/>
        </p:blipFill>
        <p:spPr>
          <a:xfrm>
            <a:off x="403267" y="1182757"/>
            <a:ext cx="5487110" cy="3517269"/>
          </a:xfrm>
          <a:prstGeom prst="rect">
            <a:avLst/>
          </a:prstGeom>
          <a:ln w="12700">
            <a:solidFill>
              <a:schemeClr val="tx1"/>
            </a:solidFill>
          </a:ln>
        </p:spPr>
      </p:pic>
      <p:sp>
        <p:nvSpPr>
          <p:cNvPr id="11" name="Rectangle 10">
            <a:extLst>
              <a:ext uri="{FF2B5EF4-FFF2-40B4-BE49-F238E27FC236}">
                <a16:creationId xmlns:a16="http://schemas.microsoft.com/office/drawing/2014/main" id="{770DB7DA-FB65-6749-9382-CBF750E94AD1}"/>
              </a:ext>
            </a:extLst>
          </p:cNvPr>
          <p:cNvSpPr/>
          <p:nvPr/>
        </p:nvSpPr>
        <p:spPr>
          <a:xfrm>
            <a:off x="6751689" y="1182757"/>
            <a:ext cx="4870174" cy="1262270"/>
          </a:xfrm>
          <a:prstGeom prst="rect">
            <a:avLst/>
          </a:prstGeom>
          <a:solidFill>
            <a:schemeClr val="bg1"/>
          </a:solidFill>
          <a:ln w="28575">
            <a:solidFill>
              <a:srgbClr val="E58D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First Author:</a:t>
            </a:r>
          </a:p>
          <a:p>
            <a:pPr marL="285750" indent="-285750">
              <a:buClr>
                <a:srgbClr val="7030A0"/>
              </a:buClr>
              <a:buFont typeface="Arial" panose="020B0604020202020204" pitchFamily="34" charset="0"/>
              <a:buChar char="•"/>
            </a:pPr>
            <a:r>
              <a:rPr lang="en-US" sz="1400" dirty="0">
                <a:solidFill>
                  <a:schemeClr val="tx1"/>
                </a:solidFill>
              </a:rPr>
              <a:t>Most important position</a:t>
            </a:r>
          </a:p>
          <a:p>
            <a:pPr marL="285750" indent="-285750">
              <a:buClr>
                <a:srgbClr val="7030A0"/>
              </a:buClr>
              <a:buFont typeface="Arial" panose="020B0604020202020204" pitchFamily="34" charset="0"/>
              <a:buChar char="•"/>
            </a:pPr>
            <a:r>
              <a:rPr lang="en-US" sz="1400" dirty="0">
                <a:solidFill>
                  <a:schemeClr val="tx1"/>
                </a:solidFill>
              </a:rPr>
              <a:t>Did most of the work; usually the person who writes the first draft</a:t>
            </a:r>
          </a:p>
          <a:p>
            <a:pPr marL="285750" indent="-285750">
              <a:buClr>
                <a:srgbClr val="7030A0"/>
              </a:buClr>
              <a:buFont typeface="Arial" panose="020B0604020202020204" pitchFamily="34" charset="0"/>
              <a:buChar char="•"/>
            </a:pPr>
            <a:r>
              <a:rPr lang="en-US" sz="1400" dirty="0">
                <a:solidFill>
                  <a:schemeClr val="tx1"/>
                </a:solidFill>
              </a:rPr>
              <a:t>Usually partners with last author for subsequent drafts</a:t>
            </a:r>
          </a:p>
        </p:txBody>
      </p:sp>
      <p:sp>
        <p:nvSpPr>
          <p:cNvPr id="13" name="Rectangle 12">
            <a:extLst>
              <a:ext uri="{FF2B5EF4-FFF2-40B4-BE49-F238E27FC236}">
                <a16:creationId xmlns:a16="http://schemas.microsoft.com/office/drawing/2014/main" id="{61403F9B-7BB8-A543-884B-D4AD72E25D54}"/>
              </a:ext>
            </a:extLst>
          </p:cNvPr>
          <p:cNvSpPr/>
          <p:nvPr/>
        </p:nvSpPr>
        <p:spPr>
          <a:xfrm>
            <a:off x="6751689" y="2633870"/>
            <a:ext cx="4870174" cy="1262270"/>
          </a:xfrm>
          <a:prstGeom prst="rect">
            <a:avLst/>
          </a:prstGeom>
          <a:solidFill>
            <a:schemeClr val="bg1"/>
          </a:solidFill>
          <a:ln w="28575">
            <a:solidFill>
              <a:srgbClr val="007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Second Author:</a:t>
            </a:r>
          </a:p>
          <a:p>
            <a:pPr marL="295275" lvl="1" indent="-285750">
              <a:buClr>
                <a:srgbClr val="7030A0"/>
              </a:buClr>
              <a:buFont typeface="Arial" panose="020B0604020202020204" pitchFamily="34" charset="0"/>
              <a:buChar char="•"/>
            </a:pPr>
            <a:r>
              <a:rPr lang="en-US" sz="1400" dirty="0">
                <a:solidFill>
                  <a:schemeClr val="tx1"/>
                </a:solidFill>
              </a:rPr>
              <a:t>Did second most amount of work</a:t>
            </a:r>
          </a:p>
          <a:p>
            <a:pPr marL="295275" lvl="1" indent="-285750">
              <a:buClr>
                <a:srgbClr val="7030A0"/>
              </a:buClr>
              <a:buFont typeface="Arial" panose="020B0604020202020204" pitchFamily="34" charset="0"/>
              <a:buChar char="•"/>
            </a:pPr>
            <a:r>
              <a:rPr lang="en-US" sz="1400" dirty="0">
                <a:solidFill>
                  <a:schemeClr val="tx1"/>
                </a:solidFill>
              </a:rPr>
              <a:t>Often performed data analysis or served as the co-principal investigator on study</a:t>
            </a:r>
          </a:p>
        </p:txBody>
      </p:sp>
      <p:sp>
        <p:nvSpPr>
          <p:cNvPr id="14" name="Rectangle 13">
            <a:extLst>
              <a:ext uri="{FF2B5EF4-FFF2-40B4-BE49-F238E27FC236}">
                <a16:creationId xmlns:a16="http://schemas.microsoft.com/office/drawing/2014/main" id="{38F9AFB8-15B8-DA40-9E3E-1BB2576E2A0A}"/>
              </a:ext>
            </a:extLst>
          </p:cNvPr>
          <p:cNvSpPr/>
          <p:nvPr/>
        </p:nvSpPr>
        <p:spPr>
          <a:xfrm>
            <a:off x="6751689" y="4104861"/>
            <a:ext cx="4870174" cy="646044"/>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Third Author:</a:t>
            </a:r>
          </a:p>
          <a:p>
            <a:pPr marL="295275" lvl="1" indent="-285750">
              <a:buClr>
                <a:srgbClr val="7030A0"/>
              </a:buClr>
              <a:buFont typeface="Arial" panose="020B0604020202020204" pitchFamily="34" charset="0"/>
              <a:buChar char="•"/>
            </a:pPr>
            <a:r>
              <a:rPr lang="en-US" sz="1400" dirty="0">
                <a:solidFill>
                  <a:schemeClr val="tx1"/>
                </a:solidFill>
              </a:rPr>
              <a:t>Provided major contributions</a:t>
            </a:r>
          </a:p>
        </p:txBody>
      </p:sp>
      <p:sp>
        <p:nvSpPr>
          <p:cNvPr id="15" name="Rectangle 14">
            <a:extLst>
              <a:ext uri="{FF2B5EF4-FFF2-40B4-BE49-F238E27FC236}">
                <a16:creationId xmlns:a16="http://schemas.microsoft.com/office/drawing/2014/main" id="{C44F7F50-567C-8E49-B46E-2032DDA31AF3}"/>
              </a:ext>
            </a:extLst>
          </p:cNvPr>
          <p:cNvSpPr/>
          <p:nvPr/>
        </p:nvSpPr>
        <p:spPr>
          <a:xfrm>
            <a:off x="6751689" y="4959626"/>
            <a:ext cx="4870174" cy="1292088"/>
          </a:xfrm>
          <a:prstGeom prst="rect">
            <a:avLst/>
          </a:prstGeom>
          <a:solidFill>
            <a:schemeClr val="bg1"/>
          </a:solidFill>
          <a:ln w="2857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Middle Authors:</a:t>
            </a:r>
          </a:p>
          <a:p>
            <a:pPr marL="295275" lvl="1" indent="-285750">
              <a:buClr>
                <a:srgbClr val="7030A0"/>
              </a:buClr>
              <a:buFont typeface="Arial" panose="020B0604020202020204" pitchFamily="34" charset="0"/>
              <a:buChar char="•"/>
            </a:pPr>
            <a:r>
              <a:rPr lang="en-US" sz="1400" dirty="0">
                <a:solidFill>
                  <a:schemeClr val="tx1"/>
                </a:solidFill>
              </a:rPr>
              <a:t>Everyone else who qualifies for authorship, in order of contributions</a:t>
            </a:r>
          </a:p>
          <a:p>
            <a:pPr marL="295275" lvl="1" indent="-285750">
              <a:buClr>
                <a:srgbClr val="7030A0"/>
              </a:buClr>
              <a:buFont typeface="Arial" panose="020B0604020202020204" pitchFamily="34" charset="0"/>
              <a:buChar char="•"/>
            </a:pPr>
            <a:r>
              <a:rPr lang="en-US" sz="1400" dirty="0">
                <a:solidFill>
                  <a:schemeClr val="tx1"/>
                </a:solidFill>
              </a:rPr>
              <a:t>May need to be political about who goes where!</a:t>
            </a:r>
          </a:p>
        </p:txBody>
      </p:sp>
      <p:sp>
        <p:nvSpPr>
          <p:cNvPr id="16" name="Rectangle 15">
            <a:extLst>
              <a:ext uri="{FF2B5EF4-FFF2-40B4-BE49-F238E27FC236}">
                <a16:creationId xmlns:a16="http://schemas.microsoft.com/office/drawing/2014/main" id="{741CDBBD-3FBF-9049-AB8F-7A3B7C2A809D}"/>
              </a:ext>
            </a:extLst>
          </p:cNvPr>
          <p:cNvSpPr/>
          <p:nvPr/>
        </p:nvSpPr>
        <p:spPr>
          <a:xfrm>
            <a:off x="737009" y="4959626"/>
            <a:ext cx="5153368" cy="1709532"/>
          </a:xfrm>
          <a:prstGeom prst="rect">
            <a:avLst/>
          </a:prstGeom>
          <a:solidFill>
            <a:schemeClr val="bg1"/>
          </a:solidFill>
          <a:ln w="28575">
            <a:solidFill>
              <a:srgbClr val="039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Last Authors:</a:t>
            </a:r>
          </a:p>
          <a:p>
            <a:pPr marL="344488" lvl="1" indent="-334963">
              <a:buClr>
                <a:srgbClr val="7030A0"/>
              </a:buClr>
              <a:buFont typeface="Arial" panose="020B0604020202020204" pitchFamily="34" charset="0"/>
              <a:buChar char="•"/>
            </a:pPr>
            <a:r>
              <a:rPr lang="en-US" sz="1400" dirty="0">
                <a:solidFill>
                  <a:sysClr val="windowText" lastClr="000000"/>
                </a:solidFill>
              </a:rPr>
              <a:t>Senior-level position</a:t>
            </a:r>
          </a:p>
          <a:p>
            <a:pPr marL="344488" lvl="1" indent="-334963">
              <a:buClr>
                <a:srgbClr val="7030A0"/>
              </a:buClr>
              <a:buFont typeface="Arial" panose="020B0604020202020204" pitchFamily="34" charset="0"/>
              <a:buChar char="•"/>
            </a:pPr>
            <a:r>
              <a:rPr lang="en-US" sz="1400" dirty="0">
                <a:solidFill>
                  <a:sysClr val="windowText" lastClr="000000"/>
                </a:solidFill>
              </a:rPr>
              <a:t>Often expert in field - your primary mentor</a:t>
            </a:r>
          </a:p>
          <a:p>
            <a:pPr marL="344488" lvl="1" indent="-334963">
              <a:buClr>
                <a:srgbClr val="7030A0"/>
              </a:buClr>
              <a:buFont typeface="Arial" panose="020B0604020202020204" pitchFamily="34" charset="0"/>
              <a:buChar char="•"/>
            </a:pPr>
            <a:r>
              <a:rPr lang="en-US" sz="1400" dirty="0">
                <a:solidFill>
                  <a:sysClr val="windowText" lastClr="000000"/>
                </a:solidFill>
              </a:rPr>
              <a:t>Usually experienced investigator who partners with </a:t>
            </a:r>
            <a:br>
              <a:rPr lang="en-US" sz="1400" dirty="0">
                <a:solidFill>
                  <a:sysClr val="windowText" lastClr="000000"/>
                </a:solidFill>
              </a:rPr>
            </a:br>
            <a:r>
              <a:rPr lang="en-US" sz="1400" dirty="0">
                <a:solidFill>
                  <a:sysClr val="windowText" lastClr="000000"/>
                </a:solidFill>
              </a:rPr>
              <a:t>first author in interpretation, analysis, and writing</a:t>
            </a:r>
          </a:p>
          <a:p>
            <a:pPr marL="344488" lvl="1" indent="-334963">
              <a:buClr>
                <a:srgbClr val="7030A0"/>
              </a:buClr>
              <a:buFont typeface="Arial" panose="020B0604020202020204" pitchFamily="34" charset="0"/>
              <a:buChar char="•"/>
            </a:pPr>
            <a:r>
              <a:rPr lang="en-US" sz="1400" dirty="0">
                <a:solidFill>
                  <a:sysClr val="windowText" lastClr="000000"/>
                </a:solidFill>
              </a:rPr>
              <a:t>Especially important in international journals</a:t>
            </a:r>
          </a:p>
        </p:txBody>
      </p:sp>
      <p:sp>
        <p:nvSpPr>
          <p:cNvPr id="17" name="Rectangle 16">
            <a:extLst>
              <a:ext uri="{FF2B5EF4-FFF2-40B4-BE49-F238E27FC236}">
                <a16:creationId xmlns:a16="http://schemas.microsoft.com/office/drawing/2014/main" id="{18D27DC6-EE90-3F4C-8868-1DF3A985E98E}"/>
              </a:ext>
            </a:extLst>
          </p:cNvPr>
          <p:cNvSpPr/>
          <p:nvPr/>
        </p:nvSpPr>
        <p:spPr>
          <a:xfrm>
            <a:off x="513347" y="2141620"/>
            <a:ext cx="1211179" cy="20854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991D689-69E1-4947-8474-225F1B268D0D}"/>
              </a:ext>
            </a:extLst>
          </p:cNvPr>
          <p:cNvSpPr/>
          <p:nvPr/>
        </p:nvSpPr>
        <p:spPr>
          <a:xfrm>
            <a:off x="1773194" y="2147798"/>
            <a:ext cx="1031789" cy="20854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9C94F8-6662-2945-8D86-090DBD71F27C}"/>
              </a:ext>
            </a:extLst>
          </p:cNvPr>
          <p:cNvSpPr/>
          <p:nvPr/>
        </p:nvSpPr>
        <p:spPr>
          <a:xfrm>
            <a:off x="2853651" y="2141620"/>
            <a:ext cx="1102264" cy="2578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940363A-6668-0340-A912-8D36A4E878F4}"/>
              </a:ext>
            </a:extLst>
          </p:cNvPr>
          <p:cNvSpPr/>
          <p:nvPr/>
        </p:nvSpPr>
        <p:spPr>
          <a:xfrm>
            <a:off x="4004583" y="2141620"/>
            <a:ext cx="1773647" cy="2578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6C63C89-9165-3543-9169-E2351183738A}"/>
              </a:ext>
            </a:extLst>
          </p:cNvPr>
          <p:cNvSpPr/>
          <p:nvPr/>
        </p:nvSpPr>
        <p:spPr>
          <a:xfrm>
            <a:off x="1152125" y="2390063"/>
            <a:ext cx="1031789" cy="2343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538BF05-8E9A-AE49-BD0D-4798EDAE5495}"/>
              </a:ext>
            </a:extLst>
          </p:cNvPr>
          <p:cNvSpPr/>
          <p:nvPr/>
        </p:nvSpPr>
        <p:spPr>
          <a:xfrm>
            <a:off x="513347" y="2755232"/>
            <a:ext cx="5264883" cy="1944794"/>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325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11" grpId="0" animBg="1"/>
      <p:bldP spid="13" grpId="0" animBg="1"/>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092BF015-84C1-284B-928B-F0F858384631}"/>
              </a:ext>
            </a:extLst>
          </p:cNvPr>
          <p:cNvPicPr>
            <a:picLocks noChangeAspect="1"/>
          </p:cNvPicPr>
          <p:nvPr/>
        </p:nvPicPr>
        <p:blipFill>
          <a:blip r:embed="rId3"/>
          <a:stretch>
            <a:fillRect/>
          </a:stretch>
        </p:blipFill>
        <p:spPr>
          <a:xfrm>
            <a:off x="403267" y="1182757"/>
            <a:ext cx="5346581" cy="3517269"/>
          </a:xfrm>
          <a:prstGeom prst="rect">
            <a:avLst/>
          </a:prstGeom>
          <a:ln>
            <a:solidFill>
              <a:schemeClr val="tx1"/>
            </a:solidFill>
          </a:ln>
        </p:spPr>
      </p:pic>
      <p:sp>
        <p:nvSpPr>
          <p:cNvPr id="2" name="Slide Number Placeholder 1">
            <a:extLst>
              <a:ext uri="{FF2B5EF4-FFF2-40B4-BE49-F238E27FC236}">
                <a16:creationId xmlns:a16="http://schemas.microsoft.com/office/drawing/2014/main" id="{452BECCA-3BC3-7341-B1FE-E36F35812161}"/>
              </a:ext>
            </a:extLst>
          </p:cNvPr>
          <p:cNvSpPr>
            <a:spLocks noGrp="1"/>
          </p:cNvSpPr>
          <p:nvPr>
            <p:ph type="sldNum" sz="quarter" idx="11"/>
          </p:nvPr>
        </p:nvSpPr>
        <p:spPr/>
        <p:txBody>
          <a:bodyPr/>
          <a:lstStyle/>
          <a:p>
            <a:r>
              <a:rPr lang="en-US" dirty="0"/>
              <a:t>Slide </a:t>
            </a:r>
            <a:fld id="{D68028E8-FA4C-4542-87ED-7A63BE53FA53}" type="slidenum">
              <a:rPr lang="en-US" smtClean="0"/>
              <a:pPr/>
              <a:t>38</a:t>
            </a:fld>
            <a:r>
              <a:rPr lang="en-US" dirty="0"/>
              <a:t> of 71</a:t>
            </a:r>
            <a:endParaRPr lang="en-US" dirty="0">
              <a:latin typeface="Arial Narrow" panose="020B0604020202020204" pitchFamily="34" charset="0"/>
              <a:cs typeface="Arial Narrow" panose="020B0604020202020204" pitchFamily="34" charset="0"/>
            </a:endParaRPr>
          </a:p>
        </p:txBody>
      </p:sp>
      <p:sp>
        <p:nvSpPr>
          <p:cNvPr id="3" name="Title 1">
            <a:extLst>
              <a:ext uri="{FF2B5EF4-FFF2-40B4-BE49-F238E27FC236}">
                <a16:creationId xmlns:a16="http://schemas.microsoft.com/office/drawing/2014/main" id="{A6DD4318-E255-EC43-AB08-62C68447BCA5}"/>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Authorship Affiliations</a:t>
            </a:r>
          </a:p>
        </p:txBody>
      </p:sp>
      <p:sp>
        <p:nvSpPr>
          <p:cNvPr id="17" name="Rectangle 16">
            <a:extLst>
              <a:ext uri="{FF2B5EF4-FFF2-40B4-BE49-F238E27FC236}">
                <a16:creationId xmlns:a16="http://schemas.microsoft.com/office/drawing/2014/main" id="{18D27DC6-EE90-3F4C-8868-1DF3A985E98E}"/>
              </a:ext>
            </a:extLst>
          </p:cNvPr>
          <p:cNvSpPr/>
          <p:nvPr/>
        </p:nvSpPr>
        <p:spPr>
          <a:xfrm>
            <a:off x="513347" y="2141620"/>
            <a:ext cx="1211179" cy="20854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991D689-69E1-4947-8474-225F1B268D0D}"/>
              </a:ext>
            </a:extLst>
          </p:cNvPr>
          <p:cNvSpPr/>
          <p:nvPr/>
        </p:nvSpPr>
        <p:spPr>
          <a:xfrm>
            <a:off x="1773194" y="2147798"/>
            <a:ext cx="1031789" cy="20854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9C94F8-6662-2945-8D86-090DBD71F27C}"/>
              </a:ext>
            </a:extLst>
          </p:cNvPr>
          <p:cNvSpPr/>
          <p:nvPr/>
        </p:nvSpPr>
        <p:spPr>
          <a:xfrm>
            <a:off x="2853651" y="2141620"/>
            <a:ext cx="1102264" cy="2578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940363A-6668-0340-A912-8D36A4E878F4}"/>
              </a:ext>
            </a:extLst>
          </p:cNvPr>
          <p:cNvSpPr/>
          <p:nvPr/>
        </p:nvSpPr>
        <p:spPr>
          <a:xfrm>
            <a:off x="4004583" y="2141620"/>
            <a:ext cx="1773647" cy="2578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6C63C89-9165-3543-9169-E2351183738A}"/>
              </a:ext>
            </a:extLst>
          </p:cNvPr>
          <p:cNvSpPr/>
          <p:nvPr/>
        </p:nvSpPr>
        <p:spPr>
          <a:xfrm>
            <a:off x="1152125" y="2390063"/>
            <a:ext cx="1031789" cy="2343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4E994-D624-254B-9036-348D052ED68B}"/>
              </a:ext>
            </a:extLst>
          </p:cNvPr>
          <p:cNvSpPr/>
          <p:nvPr/>
        </p:nvSpPr>
        <p:spPr>
          <a:xfrm>
            <a:off x="403267" y="3862137"/>
            <a:ext cx="5346581" cy="837889"/>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B8C0475-FA25-D145-A730-618B1944A0C0}"/>
              </a:ext>
            </a:extLst>
          </p:cNvPr>
          <p:cNvSpPr/>
          <p:nvPr/>
        </p:nvSpPr>
        <p:spPr>
          <a:xfrm>
            <a:off x="403267" y="2042332"/>
            <a:ext cx="5346581" cy="540136"/>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66ED7E-1D3B-CD4C-A9CE-08FF41922B3B}"/>
              </a:ext>
            </a:extLst>
          </p:cNvPr>
          <p:cNvSpPr/>
          <p:nvPr/>
        </p:nvSpPr>
        <p:spPr>
          <a:xfrm>
            <a:off x="6448926" y="1182757"/>
            <a:ext cx="5209674" cy="5256441"/>
          </a:xfrm>
          <a:prstGeom prst="rect">
            <a:avLst/>
          </a:prstGeom>
          <a:solidFill>
            <a:schemeClr val="bg1"/>
          </a:solidFill>
          <a:ln w="28575">
            <a:solidFill>
              <a:srgbClr val="E58D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66688">
              <a:buClr>
                <a:srgbClr val="7030A0"/>
              </a:buClr>
            </a:pPr>
            <a:r>
              <a:rPr lang="en-US" sz="2200" b="1" dirty="0">
                <a:solidFill>
                  <a:schemeClr val="tx1"/>
                </a:solidFill>
              </a:rPr>
              <a:t>Affiliations</a:t>
            </a:r>
          </a:p>
          <a:p>
            <a:pPr marL="285750" indent="-166688">
              <a:buClr>
                <a:srgbClr val="7030A0"/>
              </a:buClr>
            </a:pPr>
            <a:endParaRPr lang="en-US" dirty="0">
              <a:solidFill>
                <a:schemeClr val="tx1"/>
              </a:solidFill>
            </a:endParaRPr>
          </a:p>
          <a:p>
            <a:pPr marL="292608" indent="-292608">
              <a:buClr>
                <a:srgbClr val="7030A0"/>
              </a:buClr>
              <a:buFont typeface="Arial" panose="020B0604020202020204" pitchFamily="34" charset="0"/>
              <a:buChar char="•"/>
            </a:pPr>
            <a:r>
              <a:rPr lang="en-US" sz="2000" dirty="0">
                <a:solidFill>
                  <a:schemeClr val="tx1"/>
                </a:solidFill>
              </a:rPr>
              <a:t>Refers to the institute or organization that each author belongs to.</a:t>
            </a:r>
          </a:p>
          <a:p>
            <a:pPr marL="292608" indent="-292608">
              <a:buClr>
                <a:srgbClr val="7030A0"/>
              </a:buClr>
              <a:buFont typeface="Arial" panose="020B0604020202020204" pitchFamily="34" charset="0"/>
              <a:buChar char="•"/>
            </a:pPr>
            <a:r>
              <a:rPr lang="en-US" sz="2000" dirty="0">
                <a:solidFill>
                  <a:schemeClr val="tx1"/>
                </a:solidFill>
              </a:rPr>
              <a:t>Usually listed below the author names.</a:t>
            </a:r>
            <a:br>
              <a:rPr lang="en-US" sz="2000" dirty="0">
                <a:solidFill>
                  <a:schemeClr val="tx1"/>
                </a:solidFill>
              </a:rPr>
            </a:br>
            <a:endParaRPr lang="en-US" sz="2000" dirty="0">
              <a:solidFill>
                <a:schemeClr val="tx1"/>
              </a:solidFill>
            </a:endParaRPr>
          </a:p>
          <a:p>
            <a:pPr marL="742950" lvl="1" indent="-285750">
              <a:buClr>
                <a:srgbClr val="7030A0"/>
              </a:buClr>
              <a:buFont typeface="Arial" panose="020B0604020202020204" pitchFamily="34" charset="0"/>
              <a:buChar char="•"/>
            </a:pPr>
            <a:r>
              <a:rPr lang="en-US" sz="1700" dirty="0">
                <a:solidFill>
                  <a:schemeClr val="tx1"/>
                </a:solidFill>
              </a:rPr>
              <a:t>Formatted as "department, organization" for each author.</a:t>
            </a:r>
          </a:p>
          <a:p>
            <a:pPr marL="742950" lvl="1" indent="-285750">
              <a:buClr>
                <a:srgbClr val="7030A0"/>
              </a:buClr>
              <a:buFont typeface="Arial" panose="020B0604020202020204" pitchFamily="34" charset="0"/>
              <a:buChar char="•"/>
            </a:pPr>
            <a:r>
              <a:rPr lang="en-US" sz="1700" dirty="0">
                <a:solidFill>
                  <a:schemeClr val="tx1"/>
                </a:solidFill>
              </a:rPr>
              <a:t>Where the author worked/studied while the study was conducted.</a:t>
            </a:r>
          </a:p>
          <a:p>
            <a:pPr marL="742950" lvl="1" indent="-285750">
              <a:buClr>
                <a:srgbClr val="7030A0"/>
              </a:buClr>
              <a:buFont typeface="Arial" panose="020B0604020202020204" pitchFamily="34" charset="0"/>
              <a:buChar char="•"/>
            </a:pPr>
            <a:r>
              <a:rPr lang="en-US" sz="1700" dirty="0">
                <a:solidFill>
                  <a:schemeClr val="tx1"/>
                </a:solidFill>
              </a:rPr>
              <a:t>All funding sources supporting the work and all institutional or corporate affiliations of the authors must be acknowledged.</a:t>
            </a:r>
          </a:p>
          <a:p>
            <a:pPr marL="742950" lvl="1" indent="-285750">
              <a:buClr>
                <a:srgbClr val="7030A0"/>
              </a:buClr>
              <a:buFont typeface="Arial" panose="020B0604020202020204" pitchFamily="34" charset="0"/>
              <a:buChar char="•"/>
            </a:pPr>
            <a:r>
              <a:rPr lang="en-US" sz="1700" dirty="0">
                <a:solidFill>
                  <a:schemeClr val="tx1"/>
                </a:solidFill>
              </a:rPr>
              <a:t>The authors must certify that they have no commercial association that might pose a conflict of interest in connection with the submitted paper.</a:t>
            </a:r>
          </a:p>
        </p:txBody>
      </p:sp>
    </p:spTree>
    <p:extLst>
      <p:ext uri="{BB962C8B-B14F-4D97-AF65-F5344CB8AC3E}">
        <p14:creationId xmlns:p14="http://schemas.microsoft.com/office/powerpoint/2010/main" val="1648126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092BF015-84C1-284B-928B-F0F858384631}"/>
              </a:ext>
            </a:extLst>
          </p:cNvPr>
          <p:cNvPicPr>
            <a:picLocks noChangeAspect="1"/>
          </p:cNvPicPr>
          <p:nvPr/>
        </p:nvPicPr>
        <p:blipFill>
          <a:blip r:embed="rId3"/>
          <a:stretch>
            <a:fillRect/>
          </a:stretch>
        </p:blipFill>
        <p:spPr>
          <a:xfrm>
            <a:off x="403267" y="1182757"/>
            <a:ext cx="5346581" cy="3517269"/>
          </a:xfrm>
          <a:prstGeom prst="rect">
            <a:avLst/>
          </a:prstGeom>
          <a:ln>
            <a:solidFill>
              <a:schemeClr val="tx1"/>
            </a:solidFill>
          </a:ln>
        </p:spPr>
      </p:pic>
      <p:sp>
        <p:nvSpPr>
          <p:cNvPr id="2" name="Slide Number Placeholder 1">
            <a:extLst>
              <a:ext uri="{FF2B5EF4-FFF2-40B4-BE49-F238E27FC236}">
                <a16:creationId xmlns:a16="http://schemas.microsoft.com/office/drawing/2014/main" id="{452BECCA-3BC3-7341-B1FE-E36F35812161}"/>
              </a:ext>
            </a:extLst>
          </p:cNvPr>
          <p:cNvSpPr>
            <a:spLocks noGrp="1"/>
          </p:cNvSpPr>
          <p:nvPr>
            <p:ph type="sldNum" sz="quarter" idx="11"/>
          </p:nvPr>
        </p:nvSpPr>
        <p:spPr/>
        <p:txBody>
          <a:bodyPr/>
          <a:lstStyle/>
          <a:p>
            <a:r>
              <a:rPr lang="en-US" dirty="0"/>
              <a:t>Slide </a:t>
            </a:r>
            <a:fld id="{D68028E8-FA4C-4542-87ED-7A63BE53FA53}" type="slidenum">
              <a:rPr lang="en-US" smtClean="0"/>
              <a:pPr/>
              <a:t>39</a:t>
            </a:fld>
            <a:r>
              <a:rPr lang="en-US" dirty="0"/>
              <a:t> of 71</a:t>
            </a:r>
            <a:endParaRPr lang="en-US" dirty="0">
              <a:latin typeface="Arial Narrow" panose="020B0604020202020204" pitchFamily="34" charset="0"/>
              <a:cs typeface="Arial Narrow" panose="020B0604020202020204" pitchFamily="34" charset="0"/>
            </a:endParaRPr>
          </a:p>
        </p:txBody>
      </p:sp>
      <p:sp>
        <p:nvSpPr>
          <p:cNvPr id="3" name="Title 1">
            <a:extLst>
              <a:ext uri="{FF2B5EF4-FFF2-40B4-BE49-F238E27FC236}">
                <a16:creationId xmlns:a16="http://schemas.microsoft.com/office/drawing/2014/main" id="{A6DD4318-E255-EC43-AB08-62C68447BCA5}"/>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Corresponding Author</a:t>
            </a:r>
          </a:p>
        </p:txBody>
      </p:sp>
      <p:sp>
        <p:nvSpPr>
          <p:cNvPr id="17" name="Rectangle 16">
            <a:extLst>
              <a:ext uri="{FF2B5EF4-FFF2-40B4-BE49-F238E27FC236}">
                <a16:creationId xmlns:a16="http://schemas.microsoft.com/office/drawing/2014/main" id="{18D27DC6-EE90-3F4C-8868-1DF3A985E98E}"/>
              </a:ext>
            </a:extLst>
          </p:cNvPr>
          <p:cNvSpPr/>
          <p:nvPr/>
        </p:nvSpPr>
        <p:spPr>
          <a:xfrm>
            <a:off x="513347" y="2141620"/>
            <a:ext cx="1211179" cy="20854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991D689-69E1-4947-8474-225F1B268D0D}"/>
              </a:ext>
            </a:extLst>
          </p:cNvPr>
          <p:cNvSpPr/>
          <p:nvPr/>
        </p:nvSpPr>
        <p:spPr>
          <a:xfrm>
            <a:off x="1773194" y="2147798"/>
            <a:ext cx="1031789" cy="20854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9C94F8-6662-2945-8D86-090DBD71F27C}"/>
              </a:ext>
            </a:extLst>
          </p:cNvPr>
          <p:cNvSpPr/>
          <p:nvPr/>
        </p:nvSpPr>
        <p:spPr>
          <a:xfrm>
            <a:off x="2853651" y="2141620"/>
            <a:ext cx="1102264" cy="2578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940363A-6668-0340-A912-8D36A4E878F4}"/>
              </a:ext>
            </a:extLst>
          </p:cNvPr>
          <p:cNvSpPr/>
          <p:nvPr/>
        </p:nvSpPr>
        <p:spPr>
          <a:xfrm>
            <a:off x="4004583" y="2141620"/>
            <a:ext cx="1773647" cy="2578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6C63C89-9165-3543-9169-E2351183738A}"/>
              </a:ext>
            </a:extLst>
          </p:cNvPr>
          <p:cNvSpPr/>
          <p:nvPr/>
        </p:nvSpPr>
        <p:spPr>
          <a:xfrm>
            <a:off x="1152125" y="2390063"/>
            <a:ext cx="1031789" cy="2343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B8C0475-FA25-D145-A730-618B1944A0C0}"/>
              </a:ext>
            </a:extLst>
          </p:cNvPr>
          <p:cNvSpPr/>
          <p:nvPr/>
        </p:nvSpPr>
        <p:spPr>
          <a:xfrm>
            <a:off x="403267" y="2042331"/>
            <a:ext cx="5346581" cy="1747615"/>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66ED7E-1D3B-CD4C-A9CE-08FF41922B3B}"/>
              </a:ext>
            </a:extLst>
          </p:cNvPr>
          <p:cNvSpPr/>
          <p:nvPr/>
        </p:nvSpPr>
        <p:spPr>
          <a:xfrm>
            <a:off x="6448926" y="1182757"/>
            <a:ext cx="5209674" cy="5256441"/>
          </a:xfrm>
          <a:prstGeom prst="rect">
            <a:avLst/>
          </a:prstGeom>
          <a:solidFill>
            <a:schemeClr val="bg1"/>
          </a:solidFill>
          <a:ln w="28575">
            <a:solidFill>
              <a:srgbClr val="E58D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66688">
              <a:buClr>
                <a:srgbClr val="7030A0"/>
              </a:buClr>
            </a:pPr>
            <a:r>
              <a:rPr lang="en-US" sz="2200" b="1" dirty="0">
                <a:solidFill>
                  <a:schemeClr val="tx1"/>
                </a:solidFill>
              </a:rPr>
              <a:t>Corresponding Author</a:t>
            </a:r>
          </a:p>
          <a:p>
            <a:pPr marL="285750" indent="-166688">
              <a:buClr>
                <a:srgbClr val="7030A0"/>
              </a:buClr>
            </a:pPr>
            <a:endParaRPr lang="en-US" dirty="0">
              <a:solidFill>
                <a:schemeClr val="tx1"/>
              </a:solidFill>
            </a:endParaRPr>
          </a:p>
          <a:p>
            <a:pPr marL="292608" indent="-292608">
              <a:buClr>
                <a:srgbClr val="7030A0"/>
              </a:buClr>
              <a:buFont typeface="Arial" panose="020B0604020202020204" pitchFamily="34" charset="0"/>
              <a:buChar char="•"/>
            </a:pPr>
            <a:r>
              <a:rPr lang="en-US" sz="2000" dirty="0">
                <a:solidFill>
                  <a:schemeClr val="tx1"/>
                </a:solidFill>
              </a:rPr>
              <a:t>Usually first or senior author</a:t>
            </a:r>
          </a:p>
          <a:p>
            <a:pPr marL="292608" indent="-292608">
              <a:buClr>
                <a:srgbClr val="7030A0"/>
              </a:buClr>
              <a:buFont typeface="Arial" panose="020B0604020202020204" pitchFamily="34" charset="0"/>
              <a:buChar char="•"/>
            </a:pPr>
            <a:r>
              <a:rPr lang="en-US" sz="2000" dirty="0">
                <a:solidFill>
                  <a:schemeClr val="tx1"/>
                </a:solidFill>
              </a:rPr>
              <a:t>Submits manuscript</a:t>
            </a:r>
          </a:p>
          <a:p>
            <a:pPr marL="292608" indent="-292608">
              <a:buClr>
                <a:srgbClr val="7030A0"/>
              </a:buClr>
              <a:buFont typeface="Arial" panose="020B0604020202020204" pitchFamily="34" charset="0"/>
              <a:buChar char="•"/>
            </a:pPr>
            <a:r>
              <a:rPr lang="en-US" sz="2000" dirty="0">
                <a:solidFill>
                  <a:schemeClr val="tx1"/>
                </a:solidFill>
              </a:rPr>
              <a:t>Corresponds with publisher/editor </a:t>
            </a:r>
          </a:p>
          <a:p>
            <a:pPr marL="923925" lvl="2" indent="-347663">
              <a:buClr>
                <a:srgbClr val="7030A0"/>
              </a:buClr>
              <a:buFont typeface="Arial" panose="020B0604020202020204" pitchFamily="34" charset="0"/>
              <a:buChar char="•"/>
            </a:pPr>
            <a:r>
              <a:rPr lang="en-US" dirty="0">
                <a:solidFill>
                  <a:schemeClr val="tx1"/>
                </a:solidFill>
              </a:rPr>
              <a:t>Revision</a:t>
            </a:r>
            <a:endParaRPr lang="en-US" sz="2000" dirty="0">
              <a:solidFill>
                <a:schemeClr val="tx1"/>
              </a:solidFill>
            </a:endParaRPr>
          </a:p>
          <a:p>
            <a:pPr marL="923925" lvl="2" indent="-347663">
              <a:buClr>
                <a:srgbClr val="7030A0"/>
              </a:buClr>
              <a:buFont typeface="Arial" panose="020B0604020202020204" pitchFamily="34" charset="0"/>
              <a:buChar char="•"/>
            </a:pPr>
            <a:r>
              <a:rPr lang="en-US" dirty="0">
                <a:solidFill>
                  <a:schemeClr val="tx1"/>
                </a:solidFill>
              </a:rPr>
              <a:t>Proofreading</a:t>
            </a:r>
            <a:br>
              <a:rPr lang="en-US" dirty="0">
                <a:solidFill>
                  <a:schemeClr val="tx1"/>
                </a:solidFill>
              </a:rPr>
            </a:br>
            <a:endParaRPr lang="en-US" sz="2400" dirty="0">
              <a:solidFill>
                <a:schemeClr val="tx1"/>
              </a:solidFill>
            </a:endParaRPr>
          </a:p>
          <a:p>
            <a:pPr marL="292608" indent="-292608">
              <a:buClr>
                <a:srgbClr val="7030A0"/>
              </a:buClr>
              <a:buFont typeface="Arial" panose="020B0604020202020204" pitchFamily="34" charset="0"/>
              <a:buChar char="•"/>
            </a:pPr>
            <a:r>
              <a:rPr lang="en-US" sz="2000" dirty="0">
                <a:solidFill>
                  <a:schemeClr val="tx1"/>
                </a:solidFill>
              </a:rPr>
              <a:t>Timing is important. Deadlines are tight and need to be met, so this person must be diligent!</a:t>
            </a:r>
          </a:p>
          <a:p>
            <a:pPr marL="292608" indent="-292608">
              <a:buClr>
                <a:srgbClr val="7030A0"/>
              </a:buClr>
              <a:buFont typeface="Arial" panose="020B0604020202020204" pitchFamily="34" charset="0"/>
              <a:buChar char="•"/>
            </a:pPr>
            <a:r>
              <a:rPr lang="en-US" sz="2000" dirty="0">
                <a:solidFill>
                  <a:schemeClr val="tx1"/>
                </a:solidFill>
              </a:rPr>
              <a:t>Contact information published with the article. Corresponding author often receives subsequent correspondence from outside investigators.</a:t>
            </a:r>
          </a:p>
        </p:txBody>
      </p:sp>
    </p:spTree>
    <p:extLst>
      <p:ext uri="{BB962C8B-B14F-4D97-AF65-F5344CB8AC3E}">
        <p14:creationId xmlns:p14="http://schemas.microsoft.com/office/powerpoint/2010/main" val="27506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638C-EE34-4D47-9AFC-C37FA8C2D310}"/>
              </a:ext>
            </a:extLst>
          </p:cNvPr>
          <p:cNvSpPr>
            <a:spLocks noGrp="1"/>
          </p:cNvSpPr>
          <p:nvPr>
            <p:ph type="title" idx="4294967295"/>
          </p:nvPr>
        </p:nvSpPr>
        <p:spPr>
          <a:xfrm>
            <a:off x="849314" y="283972"/>
            <a:ext cx="8337462" cy="520667"/>
          </a:xfrm>
          <a:prstGeom prst="rect">
            <a:avLst/>
          </a:prstGeom>
        </p:spPr>
        <p:txBody>
          <a:bodyPr anchor="ctr">
            <a:noAutofit/>
          </a:bodyPr>
          <a:lstStyle/>
          <a:p>
            <a:pPr lvl="0">
              <a:lnSpc>
                <a:spcPct val="100000"/>
              </a:lnSpc>
              <a:spcBef>
                <a:spcPts val="0"/>
              </a:spcBef>
            </a:pPr>
            <a:r>
              <a:rPr lang="en-US" sz="2400" b="1" dirty="0">
                <a:solidFill>
                  <a:prstClr val="white"/>
                </a:solidFill>
                <a:latin typeface="Arial" panose="020B0604020202020204" pitchFamily="34" charset="0"/>
                <a:ea typeface="Roboto Black" panose="02000000000000000000" pitchFamily="2" charset="0"/>
                <a:cs typeface="Arial" panose="020B0604020202020204" pitchFamily="34" charset="0"/>
              </a:rPr>
              <a:t>Module 3 Learning Objectives</a:t>
            </a:r>
            <a:endParaRPr lang="en-US" sz="2800" b="1" dirty="0">
              <a:latin typeface="Arial" panose="020B0604020202020204" pitchFamily="34" charset="0"/>
              <a:ea typeface="Roboto Black" panose="02000000000000000000" pitchFamily="2" charset="0"/>
              <a:cs typeface="Arial" panose="020B0604020202020204" pitchFamily="34" charset="0"/>
            </a:endParaRPr>
          </a:p>
        </p:txBody>
      </p:sp>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49313" y="1351098"/>
            <a:ext cx="6375659" cy="2842530"/>
          </a:xfrm>
          <a:prstGeom prst="rect">
            <a:avLst/>
          </a:prstGeom>
        </p:spPr>
        <p:txBody>
          <a:bodyPr>
            <a:normAutofit/>
          </a:bodyPr>
          <a:lstStyle/>
          <a:p>
            <a:pPr marL="0" indent="0">
              <a:lnSpc>
                <a:spcPct val="100000"/>
              </a:lnSpc>
              <a:buNone/>
            </a:pPr>
            <a:r>
              <a:rPr lang="en-US" sz="2200" b="1" dirty="0">
                <a:solidFill>
                  <a:schemeClr val="tx1"/>
                </a:solidFill>
                <a:latin typeface="Arial" panose="020B0604020202020204" pitchFamily="34" charset="0"/>
                <a:ea typeface="Roboto Medium" panose="02000000000000000000" pitchFamily="2" charset="0"/>
                <a:cs typeface="Arial" panose="020B0604020202020204" pitchFamily="34" charset="0"/>
              </a:rPr>
              <a:t>By the end of Module 3, you will be able to</a:t>
            </a:r>
            <a:r>
              <a:rPr lang="en-US" sz="2200" dirty="0">
                <a:solidFill>
                  <a:schemeClr val="tx1"/>
                </a:solidFill>
                <a:latin typeface="Arial" panose="020B0604020202020204" pitchFamily="34" charset="0"/>
                <a:ea typeface="Roboto" panose="02000000000000000000" pitchFamily="2" charset="0"/>
                <a:cs typeface="Arial" panose="020B0604020202020204" pitchFamily="34" charset="0"/>
              </a:rPr>
              <a:t>:</a:t>
            </a:r>
          </a:p>
          <a:p>
            <a:pPr>
              <a:lnSpc>
                <a:spcPct val="100000"/>
              </a:lnSpc>
              <a:buClr>
                <a:srgbClr val="7030A0"/>
              </a:buClr>
              <a:buSzPct val="100000"/>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Understand how to develop </a:t>
            </a:r>
            <a:r>
              <a:rPr lang="en-US" sz="2000" dirty="0">
                <a:latin typeface="Arial" panose="020B0604020202020204" pitchFamily="34" charset="0"/>
                <a:ea typeface="Roboto" panose="02000000000000000000" pitchFamily="2" charset="0"/>
                <a:cs typeface="Arial" panose="020B0604020202020204" pitchFamily="34" charset="0"/>
              </a:rPr>
              <a:t>your writing style using general writing tips and scientific writing guidelines.</a:t>
            </a:r>
            <a:endParaRPr lang="en-US" sz="2000" dirty="0">
              <a:solidFill>
                <a:schemeClr val="tx1"/>
              </a:solidFill>
              <a:latin typeface="Arial" panose="020B0604020202020204" pitchFamily="34" charset="0"/>
              <a:ea typeface="Roboto" panose="02000000000000000000" pitchFamily="2" charset="0"/>
              <a:cs typeface="Arial" panose="020B0604020202020204" pitchFamily="34" charset="0"/>
            </a:endParaRPr>
          </a:p>
          <a:p>
            <a:pPr>
              <a:buClr>
                <a:srgbClr val="7030A0"/>
              </a:buClr>
            </a:pPr>
            <a:r>
              <a:rPr lang="en-US" sz="2000" dirty="0">
                <a:latin typeface="Arial" panose="020B0604020202020204" pitchFamily="34" charset="0"/>
                <a:ea typeface="Roboto" panose="02000000000000000000" pitchFamily="2" charset="0"/>
                <a:cs typeface="Arial" panose="020B0604020202020204" pitchFamily="34" charset="0"/>
              </a:rPr>
              <a:t>Begin the revision process and overcome common writing struggles.</a:t>
            </a:r>
          </a:p>
          <a:p>
            <a:pPr>
              <a:buClr>
                <a:srgbClr val="7030A0"/>
              </a:buClr>
            </a:pPr>
            <a:r>
              <a:rPr lang="en-US" sz="2000" dirty="0">
                <a:latin typeface="Arial" panose="020B0604020202020204" pitchFamily="34" charset="0"/>
                <a:ea typeface="Roboto" panose="02000000000000000000" pitchFamily="2" charset="0"/>
                <a:cs typeface="Arial" panose="020B0604020202020204" pitchFamily="34" charset="0"/>
              </a:rPr>
              <a:t>Become a better author or co-author through the peer review process.</a:t>
            </a:r>
          </a:p>
        </p:txBody>
      </p:sp>
      <p:sp>
        <p:nvSpPr>
          <p:cNvPr id="3" name="Slide Number Placeholder 2">
            <a:extLst>
              <a:ext uri="{FF2B5EF4-FFF2-40B4-BE49-F238E27FC236}">
                <a16:creationId xmlns:a16="http://schemas.microsoft.com/office/drawing/2014/main" id="{0C0D76D6-D1CD-AE46-A75D-D6B62C16099F}"/>
              </a:ext>
            </a:extLst>
          </p:cNvPr>
          <p:cNvSpPr>
            <a:spLocks noGrp="1"/>
          </p:cNvSpPr>
          <p:nvPr>
            <p:ph type="sldNum" sz="quarter" idx="11"/>
          </p:nvPr>
        </p:nvSpPr>
        <p:spPr/>
        <p:txBody>
          <a:bodyPr/>
          <a:lstStyle/>
          <a:p>
            <a:r>
              <a:rPr lang="en-US" dirty="0"/>
              <a:t>Slide </a:t>
            </a:r>
            <a:fld id="{D68028E8-FA4C-4542-87ED-7A63BE53FA53}" type="slidenum">
              <a:rPr lang="en-US" smtClean="0"/>
              <a:pPr/>
              <a:t>4</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701316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464506" y="1331643"/>
            <a:ext cx="5057988" cy="52229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Authors are responsible for ALL of the following</a:t>
            </a:r>
            <a:r>
              <a:rPr lang="en-US" sz="2400" dirty="0"/>
              <a:t>:</a:t>
            </a:r>
          </a:p>
          <a:p>
            <a:pPr marL="292608" indent="-292608">
              <a:buClr>
                <a:srgbClr val="7030A0"/>
              </a:buClr>
            </a:pPr>
            <a:r>
              <a:rPr lang="en-US" sz="2000" dirty="0"/>
              <a:t>Substantial contributions to the conception or design of the work; or the acquisition, analysis, or interpretation of data for the work.</a:t>
            </a:r>
          </a:p>
          <a:p>
            <a:pPr marL="292608" indent="-292608">
              <a:buClr>
                <a:srgbClr val="7030A0"/>
              </a:buClr>
            </a:pPr>
            <a:r>
              <a:rPr lang="en-US" sz="2000" dirty="0"/>
              <a:t>Drafting the work or revising it critically for important intellectual content.</a:t>
            </a:r>
          </a:p>
          <a:p>
            <a:pPr marL="292608" indent="-292608">
              <a:buClr>
                <a:srgbClr val="7030A0"/>
              </a:buClr>
            </a:pPr>
            <a:r>
              <a:rPr lang="en-US" sz="2000" dirty="0"/>
              <a:t>Final approval of the version to be published.</a:t>
            </a:r>
          </a:p>
          <a:p>
            <a:pPr marL="292608" indent="-292608">
              <a:buClr>
                <a:srgbClr val="7030A0"/>
              </a:buClr>
            </a:pPr>
            <a:r>
              <a:rPr lang="en-US" sz="2000" dirty="0"/>
              <a:t>Agreement to be accountable for all aspects of the work in ensuring that questions related to the accuracy or integrity of any part of the work are appropriately investigated and resolved.</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Author vs. Contributor</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40</a:t>
            </a:fld>
            <a:r>
              <a:rPr lang="en-US" dirty="0"/>
              <a:t> of 71</a:t>
            </a:r>
            <a:endParaRPr lang="en-US" dirty="0">
              <a:latin typeface="Arial Narrow" panose="020B0604020202020204" pitchFamily="34" charset="0"/>
              <a:cs typeface="Arial Narrow" panose="020B0604020202020204" pitchFamily="34" charset="0"/>
            </a:endParaRPr>
          </a:p>
        </p:txBody>
      </p:sp>
      <p:sp>
        <p:nvSpPr>
          <p:cNvPr id="7" name="Text Placeholder 3">
            <a:extLst>
              <a:ext uri="{FF2B5EF4-FFF2-40B4-BE49-F238E27FC236}">
                <a16:creationId xmlns:a16="http://schemas.microsoft.com/office/drawing/2014/main" id="{F5252C17-C3D8-B64F-929D-02161A38EBAF}"/>
              </a:ext>
            </a:extLst>
          </p:cNvPr>
          <p:cNvSpPr txBox="1">
            <a:spLocks/>
          </p:cNvSpPr>
          <p:nvPr/>
        </p:nvSpPr>
        <p:spPr>
          <a:xfrm>
            <a:off x="6528422" y="1331643"/>
            <a:ext cx="5057988" cy="52229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Contributors meet fewer than all four of the criteria for authorship. </a:t>
            </a:r>
            <a:r>
              <a:rPr lang="en-US" sz="2200" i="1" dirty="0"/>
              <a:t>These contributors should still be acknowledged!</a:t>
            </a:r>
          </a:p>
          <a:p>
            <a:pPr marL="292608" lvl="1" indent="-292608">
              <a:spcBef>
                <a:spcPts val="1000"/>
              </a:spcBef>
              <a:buClr>
                <a:srgbClr val="7030A0"/>
              </a:buClr>
            </a:pPr>
            <a:r>
              <a:rPr lang="en-US" sz="2000" dirty="0"/>
              <a:t>Individuals and groups that assisted in acquisition of funding.</a:t>
            </a:r>
            <a:endParaRPr lang="en-US" sz="3200" dirty="0"/>
          </a:p>
          <a:p>
            <a:pPr marL="292608" lvl="1" indent="-292608">
              <a:spcBef>
                <a:spcPts val="1000"/>
              </a:spcBef>
              <a:buClr>
                <a:srgbClr val="7030A0"/>
              </a:buClr>
            </a:pPr>
            <a:r>
              <a:rPr lang="en-US" sz="2000" dirty="0"/>
              <a:t>General supervision of a research group or general administrative support.</a:t>
            </a:r>
            <a:endParaRPr lang="en-US" sz="3200" dirty="0"/>
          </a:p>
          <a:p>
            <a:pPr marL="292608" lvl="1" indent="-292608">
              <a:spcBef>
                <a:spcPts val="1000"/>
              </a:spcBef>
              <a:buClr>
                <a:srgbClr val="7030A0"/>
              </a:buClr>
            </a:pPr>
            <a:r>
              <a:rPr lang="en-US" sz="2000" dirty="0"/>
              <a:t>Writing assistance, technical editing, language editing, and proofreading.</a:t>
            </a:r>
            <a:endParaRPr lang="en-US" sz="3200" dirty="0"/>
          </a:p>
        </p:txBody>
      </p:sp>
    </p:spTree>
    <p:extLst>
      <p:ext uri="{BB962C8B-B14F-4D97-AF65-F5344CB8AC3E}">
        <p14:creationId xmlns:p14="http://schemas.microsoft.com/office/powerpoint/2010/main" val="790648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397AF5-B2D9-CF4C-BCE7-17E663712171}"/>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You’ve reached the end of Chapter 1!</a:t>
            </a:r>
            <a:endParaRPr lang="en-US" sz="5400" b="1"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AA0C5D27-5168-A143-93DA-5CE5F9328DCA}"/>
              </a:ext>
            </a:extLst>
          </p:cNvPr>
          <p:cNvSpPr txBox="1">
            <a:spLocks/>
          </p:cNvSpPr>
          <p:nvPr/>
        </p:nvSpPr>
        <p:spPr>
          <a:xfrm>
            <a:off x="838200" y="2601913"/>
            <a:ext cx="9144000" cy="9999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What questions do you have?</a:t>
            </a:r>
          </a:p>
        </p:txBody>
      </p:sp>
      <p:sp>
        <p:nvSpPr>
          <p:cNvPr id="7" name="Slide Number Placeholder 6">
            <a:extLst>
              <a:ext uri="{FF2B5EF4-FFF2-40B4-BE49-F238E27FC236}">
                <a16:creationId xmlns:a16="http://schemas.microsoft.com/office/drawing/2014/main" id="{9DEE40E2-6017-1C47-9C6F-BCA1082233DA}"/>
              </a:ext>
            </a:extLst>
          </p:cNvPr>
          <p:cNvSpPr>
            <a:spLocks noGrp="1"/>
          </p:cNvSpPr>
          <p:nvPr>
            <p:ph type="sldNum" sz="quarter" idx="11"/>
          </p:nvPr>
        </p:nvSpPr>
        <p:spPr/>
        <p:txBody>
          <a:bodyPr/>
          <a:lstStyle/>
          <a:p>
            <a:fld id="{D68028E8-FA4C-4542-87ED-7A63BE53FA53}" type="slidenum">
              <a:rPr lang="en-US" smtClean="0"/>
              <a:t>41</a:t>
            </a:fld>
            <a:endParaRPr lang="en-US"/>
          </a:p>
        </p:txBody>
      </p:sp>
      <p:sp>
        <p:nvSpPr>
          <p:cNvPr id="5" name="TextBox 4">
            <a:extLst>
              <a:ext uri="{FF2B5EF4-FFF2-40B4-BE49-F238E27FC236}">
                <a16:creationId xmlns:a16="http://schemas.microsoft.com/office/drawing/2014/main" id="{128F4B20-D1A3-E941-A757-16C33A99B76A}"/>
              </a:ext>
            </a:extLst>
          </p:cNvPr>
          <p:cNvSpPr txBox="1"/>
          <p:nvPr/>
        </p:nvSpPr>
        <p:spPr>
          <a:xfrm>
            <a:off x="849315" y="5300626"/>
            <a:ext cx="6542086" cy="523220"/>
          </a:xfrm>
          <a:prstGeom prst="rect">
            <a:avLst/>
          </a:prstGeom>
          <a:noFill/>
        </p:spPr>
        <p:txBody>
          <a:bodyPr wrap="square" rtlCol="0">
            <a:spAutoFit/>
          </a:bodyPr>
          <a:lstStyle/>
          <a:p>
            <a:r>
              <a:rPr lang="en-US" sz="1400" dirty="0">
                <a:latin typeface="Arial" panose="020B0604020202020204" pitchFamily="34" charset="0"/>
                <a:ea typeface="Roboto" panose="02000000000000000000" pitchFamily="2" charset="0"/>
              </a:rPr>
              <a:t>Turn to the Knowledge Check section for Module 3 in your workbook and answer Knowledge Checks 5 and 6.</a:t>
            </a:r>
          </a:p>
        </p:txBody>
      </p:sp>
    </p:spTree>
    <p:extLst>
      <p:ext uri="{BB962C8B-B14F-4D97-AF65-F5344CB8AC3E}">
        <p14:creationId xmlns:p14="http://schemas.microsoft.com/office/powerpoint/2010/main" val="3357004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9A3756-D921-E049-B26C-F04C15F40055}"/>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ea typeface="Roboto Black" panose="02000000000000000000" pitchFamily="2" charset="0"/>
                <a:cs typeface="+mn-cs"/>
              </a:rPr>
              <a:t>Knowledge Check</a:t>
            </a:r>
            <a:endParaRPr lang="en-US" sz="2800" b="1" dirty="0">
              <a:ea typeface="Roboto Black" panose="02000000000000000000" pitchFamily="2" charset="0"/>
            </a:endParaRPr>
          </a:p>
        </p:txBody>
      </p:sp>
      <p:sp>
        <p:nvSpPr>
          <p:cNvPr id="4" name="Text Placeholder 3">
            <a:extLst>
              <a:ext uri="{FF2B5EF4-FFF2-40B4-BE49-F238E27FC236}">
                <a16:creationId xmlns:a16="http://schemas.microsoft.com/office/drawing/2014/main" id="{AA71016F-880B-BB4F-ACFB-C0446D0005E5}"/>
              </a:ext>
            </a:extLst>
          </p:cNvPr>
          <p:cNvSpPr txBox="1">
            <a:spLocks/>
          </p:cNvSpPr>
          <p:nvPr/>
        </p:nvSpPr>
        <p:spPr>
          <a:xfrm>
            <a:off x="838198" y="1026913"/>
            <a:ext cx="11119339" cy="767448"/>
          </a:xfrm>
          <a:prstGeom prst="rect">
            <a:avLst/>
          </a:prstGeom>
        </p:spPr>
        <p:txBody>
          <a:bodyPr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nSpc>
                <a:spcPct val="100000"/>
              </a:lnSpc>
              <a:buNone/>
            </a:pPr>
            <a:r>
              <a:rPr lang="en-US" b="1" dirty="0"/>
              <a:t>What qualifies someone as an author or co-author on a scientific manuscript?</a:t>
            </a:r>
            <a:br>
              <a:rPr lang="en-US" dirty="0"/>
            </a:br>
            <a:r>
              <a:rPr lang="en-US" sz="2000" i="1" dirty="0"/>
              <a:t>Select all that apply</a:t>
            </a:r>
            <a:r>
              <a:rPr lang="en-US" sz="2000" dirty="0"/>
              <a:t>. </a:t>
            </a:r>
            <a:endParaRPr lang="en-US" b="1" dirty="0">
              <a:latin typeface="Arial" panose="020B0604020202020204" pitchFamily="34" charset="0"/>
              <a:ea typeface="Roboto Medium" panose="02000000000000000000" pitchFamily="2" charset="0"/>
            </a:endParaRPr>
          </a:p>
        </p:txBody>
      </p:sp>
      <p:sp>
        <p:nvSpPr>
          <p:cNvPr id="6" name="TextBox 5">
            <a:extLst>
              <a:ext uri="{FF2B5EF4-FFF2-40B4-BE49-F238E27FC236}">
                <a16:creationId xmlns:a16="http://schemas.microsoft.com/office/drawing/2014/main" id="{12691EB4-144E-E446-AEE8-CFB0E712BF2B}"/>
              </a:ext>
            </a:extLst>
          </p:cNvPr>
          <p:cNvSpPr txBox="1"/>
          <p:nvPr/>
        </p:nvSpPr>
        <p:spPr>
          <a:xfrm>
            <a:off x="838199" y="2293276"/>
            <a:ext cx="9151623" cy="369332"/>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t>They are the director of your institution.</a:t>
            </a:r>
          </a:p>
        </p:txBody>
      </p:sp>
      <p:sp>
        <p:nvSpPr>
          <p:cNvPr id="7" name="TextBox 6">
            <a:extLst>
              <a:ext uri="{FF2B5EF4-FFF2-40B4-BE49-F238E27FC236}">
                <a16:creationId xmlns:a16="http://schemas.microsoft.com/office/drawing/2014/main" id="{BE705F94-31E2-E645-BE5E-61192816C4D9}"/>
              </a:ext>
            </a:extLst>
          </p:cNvPr>
          <p:cNvSpPr txBox="1"/>
          <p:nvPr/>
        </p:nvSpPr>
        <p:spPr>
          <a:xfrm>
            <a:off x="838199" y="3472563"/>
            <a:ext cx="9151621" cy="369332"/>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t>They financially contributed to the study.</a:t>
            </a:r>
          </a:p>
        </p:txBody>
      </p:sp>
      <p:sp>
        <p:nvSpPr>
          <p:cNvPr id="11" name="TextBox 10">
            <a:extLst>
              <a:ext uri="{FF2B5EF4-FFF2-40B4-BE49-F238E27FC236}">
                <a16:creationId xmlns:a16="http://schemas.microsoft.com/office/drawing/2014/main" id="{8CBA9328-EC7D-F145-A522-A066DC0A9017}"/>
              </a:ext>
            </a:extLst>
          </p:cNvPr>
          <p:cNvSpPr txBox="1"/>
          <p:nvPr/>
        </p:nvSpPr>
        <p:spPr>
          <a:xfrm>
            <a:off x="838200" y="3926852"/>
            <a:ext cx="9151620" cy="646331"/>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t>They have significantly contributed to drafting the manuscript </a:t>
            </a:r>
            <a:r>
              <a:rPr lang="en-US" b="1" dirty="0"/>
              <a:t>or</a:t>
            </a:r>
            <a:r>
              <a:rPr lang="en-US" b="1" i="1" dirty="0"/>
              <a:t> </a:t>
            </a:r>
            <a:r>
              <a:rPr lang="en-US" dirty="0"/>
              <a:t>they performed critical revisions.</a:t>
            </a:r>
          </a:p>
        </p:txBody>
      </p:sp>
      <p:sp>
        <p:nvSpPr>
          <p:cNvPr id="13" name="TextBox 12">
            <a:extLst>
              <a:ext uri="{FF2B5EF4-FFF2-40B4-BE49-F238E27FC236}">
                <a16:creationId xmlns:a16="http://schemas.microsoft.com/office/drawing/2014/main" id="{165AC34B-3A3B-D74A-8B47-EDF38983E2AE}"/>
              </a:ext>
            </a:extLst>
          </p:cNvPr>
          <p:cNvSpPr txBox="1"/>
          <p:nvPr/>
        </p:nvSpPr>
        <p:spPr>
          <a:xfrm>
            <a:off x="838199" y="5084122"/>
            <a:ext cx="9151619" cy="369332"/>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latin typeface="Arial" panose="020B0604020202020204" pitchFamily="34" charset="0"/>
                <a:ea typeface="Roboto" panose="02000000000000000000" pitchFamily="2" charset="0"/>
              </a:rPr>
              <a:t>They have approved the manuscript for publication.</a:t>
            </a:r>
          </a:p>
        </p:txBody>
      </p:sp>
      <p:sp>
        <p:nvSpPr>
          <p:cNvPr id="15" name="Slide Number Placeholder 14">
            <a:extLst>
              <a:ext uri="{FF2B5EF4-FFF2-40B4-BE49-F238E27FC236}">
                <a16:creationId xmlns:a16="http://schemas.microsoft.com/office/drawing/2014/main" id="{8204C925-F182-E94A-9C6A-1C1235411DBA}"/>
              </a:ext>
            </a:extLst>
          </p:cNvPr>
          <p:cNvSpPr>
            <a:spLocks noGrp="1"/>
          </p:cNvSpPr>
          <p:nvPr>
            <p:ph type="sldNum" sz="quarter" idx="11"/>
          </p:nvPr>
        </p:nvSpPr>
        <p:spPr/>
        <p:txBody>
          <a:bodyPr/>
          <a:lstStyle/>
          <a:p>
            <a:r>
              <a:rPr lang="en-US" dirty="0"/>
              <a:t>Slide </a:t>
            </a:r>
            <a:fld id="{D68028E8-FA4C-4542-87ED-7A63BE53FA53}" type="slidenum">
              <a:rPr lang="en-US" smtClean="0"/>
              <a:pPr/>
              <a:t>42</a:t>
            </a:fld>
            <a:r>
              <a:rPr lang="en-US" dirty="0"/>
              <a:t> of 71</a:t>
            </a:r>
            <a:endParaRPr lang="en-US" dirty="0">
              <a:latin typeface="Arial Narrow" panose="020B0604020202020204" pitchFamily="34" charset="0"/>
              <a:cs typeface="Arial Narrow" panose="020B0604020202020204" pitchFamily="34" charset="0"/>
            </a:endParaRPr>
          </a:p>
        </p:txBody>
      </p:sp>
      <p:sp>
        <p:nvSpPr>
          <p:cNvPr id="16" name="TextBox 15">
            <a:extLst>
              <a:ext uri="{FF2B5EF4-FFF2-40B4-BE49-F238E27FC236}">
                <a16:creationId xmlns:a16="http://schemas.microsoft.com/office/drawing/2014/main" id="{1D0E1B03-0FC3-C64C-8812-96E13A190C8F}"/>
              </a:ext>
            </a:extLst>
          </p:cNvPr>
          <p:cNvSpPr txBox="1"/>
          <p:nvPr/>
        </p:nvSpPr>
        <p:spPr>
          <a:xfrm>
            <a:off x="838199" y="2753496"/>
            <a:ext cx="9151623" cy="646331"/>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t>They have significantly contributed to the concept/design </a:t>
            </a:r>
            <a:r>
              <a:rPr lang="en-US" b="1" dirty="0"/>
              <a:t>or</a:t>
            </a:r>
            <a:r>
              <a:rPr lang="en-US" dirty="0"/>
              <a:t> analysis/interpretation of data </a:t>
            </a:r>
            <a:r>
              <a:rPr lang="en-US" b="1" dirty="0"/>
              <a:t>or</a:t>
            </a:r>
            <a:r>
              <a:rPr lang="en-US" i="1" dirty="0"/>
              <a:t> </a:t>
            </a:r>
            <a:r>
              <a:rPr lang="en-US" dirty="0"/>
              <a:t>acquisition of data.</a:t>
            </a:r>
          </a:p>
        </p:txBody>
      </p:sp>
      <p:sp>
        <p:nvSpPr>
          <p:cNvPr id="17" name="TextBox 16">
            <a:extLst>
              <a:ext uri="{FF2B5EF4-FFF2-40B4-BE49-F238E27FC236}">
                <a16:creationId xmlns:a16="http://schemas.microsoft.com/office/drawing/2014/main" id="{48626C28-5E2D-B64E-8FED-1F1A01336E2E}"/>
              </a:ext>
            </a:extLst>
          </p:cNvPr>
          <p:cNvSpPr txBox="1"/>
          <p:nvPr/>
        </p:nvSpPr>
        <p:spPr>
          <a:xfrm>
            <a:off x="838199" y="4645919"/>
            <a:ext cx="9151621" cy="369332"/>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latin typeface="Arial" panose="020B0604020202020204" pitchFamily="34" charset="0"/>
                <a:ea typeface="Roboto" panose="02000000000000000000" pitchFamily="2" charset="0"/>
              </a:rPr>
              <a:t>They are your boss.</a:t>
            </a:r>
          </a:p>
        </p:txBody>
      </p:sp>
      <p:sp>
        <p:nvSpPr>
          <p:cNvPr id="18" name="TextBox 17">
            <a:extLst>
              <a:ext uri="{FF2B5EF4-FFF2-40B4-BE49-F238E27FC236}">
                <a16:creationId xmlns:a16="http://schemas.microsoft.com/office/drawing/2014/main" id="{4CC1871C-EBE1-4B48-BF47-385ABD47F826}"/>
              </a:ext>
            </a:extLst>
          </p:cNvPr>
          <p:cNvSpPr txBox="1"/>
          <p:nvPr/>
        </p:nvSpPr>
        <p:spPr>
          <a:xfrm>
            <a:off x="838199" y="5522325"/>
            <a:ext cx="9151621" cy="369332"/>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dirty="0">
                <a:latin typeface="Arial" panose="020B0604020202020204" pitchFamily="34" charset="0"/>
                <a:ea typeface="Roboto" panose="02000000000000000000" pitchFamily="2" charset="0"/>
              </a:rPr>
              <a:t>They are a departmental supervisor.</a:t>
            </a:r>
          </a:p>
        </p:txBody>
      </p:sp>
    </p:spTree>
    <p:extLst>
      <p:ext uri="{BB962C8B-B14F-4D97-AF65-F5344CB8AC3E}">
        <p14:creationId xmlns:p14="http://schemas.microsoft.com/office/powerpoint/2010/main" val="40236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childTnLst>
                                    <p:set>
                                      <p:cBhvr override="childStyle">
                                        <p:cTn id="6" dur="indefinite"/>
                                        <p:tgtEl>
                                          <p:spTgt spid="16"/>
                                        </p:tgtEl>
                                        <p:attrNameLst>
                                          <p:attrName>style.fontWeight</p:attrName>
                                        </p:attrNameLst>
                                      </p:cBhvr>
                                      <p:to>
                                        <p:strVal val="bold"/>
                                      </p:to>
                                    </p:set>
                                  </p:childTnLst>
                                </p:cTn>
                              </p:par>
                              <p:par>
                                <p:cTn id="7" presetID="15" presetClass="emph" presetSubtype="0" grpId="0" nodeType="withEffect">
                                  <p:stCondLst>
                                    <p:cond delay="0"/>
                                  </p:stCondLst>
                                  <p:childTnLst>
                                    <p:set>
                                      <p:cBhvr override="childStyle">
                                        <p:cTn id="8" dur="indefinite"/>
                                        <p:tgtEl>
                                          <p:spTgt spid="11"/>
                                        </p:tgtEl>
                                        <p:attrNameLst>
                                          <p:attrName>style.fontWeight</p:attrName>
                                        </p:attrNameLst>
                                      </p:cBhvr>
                                      <p:to>
                                        <p:strVal val="bold"/>
                                      </p:to>
                                    </p:set>
                                  </p:childTnLst>
                                </p:cTn>
                              </p:par>
                              <p:par>
                                <p:cTn id="9" presetID="15" presetClass="emph" presetSubtype="0" grpId="0" nodeType="withEffect">
                                  <p:stCondLst>
                                    <p:cond delay="0"/>
                                  </p:stCondLst>
                                  <p:childTnLst>
                                    <p:set>
                                      <p:cBhvr override="childStyle">
                                        <p:cTn id="10" dur="indefinite"/>
                                        <p:tgtEl>
                                          <p:spTgt spid="13"/>
                                        </p:tgtEl>
                                        <p:attrNameLst>
                                          <p:attrName>style.fontWeight</p:attrName>
                                        </p:attrNameLst>
                                      </p:cBhvr>
                                      <p:to>
                                        <p:strVal val="bold"/>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3"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9A3756-D921-E049-B26C-F04C15F40055}"/>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Black" panose="02000000000000000000" pitchFamily="2" charset="0"/>
                <a:cs typeface="+mn-cs"/>
              </a:rPr>
              <a:t>Knowledge Check</a:t>
            </a:r>
            <a:endParaRPr lang="en-US" sz="2800" b="1" dirty="0">
              <a:latin typeface="Arial" panose="020B0604020202020204" pitchFamily="34" charset="0"/>
              <a:ea typeface="Roboto Black" panose="02000000000000000000" pitchFamily="2" charset="0"/>
            </a:endParaRPr>
          </a:p>
        </p:txBody>
      </p:sp>
      <p:sp>
        <p:nvSpPr>
          <p:cNvPr id="15" name="Slide Number Placeholder 14">
            <a:extLst>
              <a:ext uri="{FF2B5EF4-FFF2-40B4-BE49-F238E27FC236}">
                <a16:creationId xmlns:a16="http://schemas.microsoft.com/office/drawing/2014/main" id="{8204C925-F182-E94A-9C6A-1C1235411DBA}"/>
              </a:ext>
            </a:extLst>
          </p:cNvPr>
          <p:cNvSpPr>
            <a:spLocks noGrp="1"/>
          </p:cNvSpPr>
          <p:nvPr>
            <p:ph type="sldNum" sz="quarter" idx="11"/>
          </p:nvPr>
        </p:nvSpPr>
        <p:spPr/>
        <p:txBody>
          <a:bodyPr/>
          <a:lstStyle/>
          <a:p>
            <a:r>
              <a:rPr lang="en-US" dirty="0"/>
              <a:t>Slide </a:t>
            </a:r>
            <a:fld id="{D68028E8-FA4C-4542-87ED-7A63BE53FA53}" type="slidenum">
              <a:rPr lang="en-US" smtClean="0"/>
              <a:pPr/>
              <a:t>43</a:t>
            </a:fld>
            <a:r>
              <a:rPr lang="en-US" dirty="0"/>
              <a:t> of 71</a:t>
            </a:r>
            <a:endParaRPr lang="en-US" dirty="0">
              <a:latin typeface="Arial Narrow" panose="020B0604020202020204" pitchFamily="34" charset="0"/>
              <a:cs typeface="Arial Narrow" panose="020B0604020202020204" pitchFamily="34" charset="0"/>
            </a:endParaRPr>
          </a:p>
        </p:txBody>
      </p:sp>
      <p:sp>
        <p:nvSpPr>
          <p:cNvPr id="19" name="Text Placeholder 3">
            <a:extLst>
              <a:ext uri="{FF2B5EF4-FFF2-40B4-BE49-F238E27FC236}">
                <a16:creationId xmlns:a16="http://schemas.microsoft.com/office/drawing/2014/main" id="{1202E26D-16A5-B040-8E4D-B90FCBE147A2}"/>
              </a:ext>
            </a:extLst>
          </p:cNvPr>
          <p:cNvSpPr txBox="1">
            <a:spLocks/>
          </p:cNvSpPr>
          <p:nvPr/>
        </p:nvSpPr>
        <p:spPr>
          <a:xfrm>
            <a:off x="1136498" y="1767468"/>
            <a:ext cx="9919003" cy="166153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000" i="1" dirty="0">
                <a:latin typeface="+mj-lt"/>
                <a:ea typeface="Roboto Light" panose="02000000000000000000" pitchFamily="2" charset="0"/>
              </a:rPr>
              <a:t>True or False?</a:t>
            </a:r>
          </a:p>
          <a:p>
            <a:pPr marL="0" indent="0" algn="ctr">
              <a:buNone/>
            </a:pPr>
            <a:r>
              <a:rPr lang="en-US" sz="2400" b="1" dirty="0">
                <a:latin typeface="+mj-lt"/>
              </a:rPr>
              <a:t>You </a:t>
            </a:r>
            <a:r>
              <a:rPr lang="en-US" sz="2400" i="1" dirty="0">
                <a:latin typeface="+mj-lt"/>
              </a:rPr>
              <a:t>must</a:t>
            </a:r>
            <a:r>
              <a:rPr lang="en-US" sz="2400" b="1" i="1" dirty="0">
                <a:latin typeface="+mj-lt"/>
              </a:rPr>
              <a:t> </a:t>
            </a:r>
            <a:r>
              <a:rPr lang="en-US" sz="2400" b="1" dirty="0">
                <a:latin typeface="+mj-lt"/>
              </a:rPr>
              <a:t>write your Introduction first, then the Methods section, then the Results section, and finally the Discussion. This is the </a:t>
            </a:r>
            <a:r>
              <a:rPr lang="en-US" sz="2400" i="1" dirty="0">
                <a:latin typeface="+mj-lt"/>
              </a:rPr>
              <a:t>only </a:t>
            </a:r>
            <a:r>
              <a:rPr lang="en-US" sz="2400" b="1" dirty="0">
                <a:latin typeface="+mj-lt"/>
              </a:rPr>
              <a:t>approach you may take to writing.</a:t>
            </a:r>
          </a:p>
        </p:txBody>
      </p:sp>
      <p:sp>
        <p:nvSpPr>
          <p:cNvPr id="20" name="TextBox 19">
            <a:extLst>
              <a:ext uri="{FF2B5EF4-FFF2-40B4-BE49-F238E27FC236}">
                <a16:creationId xmlns:a16="http://schemas.microsoft.com/office/drawing/2014/main" id="{AC189A29-0FAE-B04F-926B-483AF149AC24}"/>
              </a:ext>
            </a:extLst>
          </p:cNvPr>
          <p:cNvSpPr txBox="1"/>
          <p:nvPr/>
        </p:nvSpPr>
        <p:spPr>
          <a:xfrm>
            <a:off x="4745181" y="4284336"/>
            <a:ext cx="2701636" cy="707886"/>
          </a:xfrm>
          <a:prstGeom prst="rect">
            <a:avLst/>
          </a:prstGeom>
          <a:noFill/>
        </p:spPr>
        <p:txBody>
          <a:bodyPr wrap="square" rtlCol="0">
            <a:spAutoFit/>
          </a:bodyPr>
          <a:lstStyle/>
          <a:p>
            <a:pPr marL="9525" lvl="1" indent="0" algn="ctr">
              <a:lnSpc>
                <a:spcPct val="100000"/>
              </a:lnSpc>
              <a:buNone/>
            </a:pPr>
            <a:r>
              <a:rPr lang="en-US" sz="4000" dirty="0">
                <a:solidFill>
                  <a:srgbClr val="009FB0"/>
                </a:solidFill>
                <a:latin typeface="Arial" panose="020B0604020202020204" pitchFamily="34" charset="0"/>
                <a:ea typeface="Roboto" panose="02000000000000000000" pitchFamily="2" charset="0"/>
              </a:rPr>
              <a:t>False</a:t>
            </a:r>
          </a:p>
        </p:txBody>
      </p:sp>
    </p:spTree>
    <p:extLst>
      <p:ext uri="{BB962C8B-B14F-4D97-AF65-F5344CB8AC3E}">
        <p14:creationId xmlns:p14="http://schemas.microsoft.com/office/powerpoint/2010/main" val="414586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77F9-26D3-AA49-AFC7-0708F0E68ADB}"/>
              </a:ext>
            </a:extLst>
          </p:cNvPr>
          <p:cNvSpPr>
            <a:spLocks noGrp="1"/>
          </p:cNvSpPr>
          <p:nvPr>
            <p:ph type="ctrTitle" idx="4294967295"/>
          </p:nvPr>
        </p:nvSpPr>
        <p:spPr>
          <a:xfrm>
            <a:off x="1562083" y="2676525"/>
            <a:ext cx="9144000" cy="2159000"/>
          </a:xfrm>
          <a:prstGeom prst="rect">
            <a:avLst/>
          </a:prstGeom>
        </p:spPr>
        <p:txBody>
          <a:bodyPr>
            <a:noAutofit/>
          </a:bodyPr>
          <a:lstStyle/>
          <a:p>
            <a:pPr algn="l"/>
            <a:r>
              <a:rPr lang="en-US" sz="6000" b="1" dirty="0">
                <a:solidFill>
                  <a:srgbClr val="047C88"/>
                </a:solidFill>
                <a:latin typeface="Arial Narrow" panose="020B0604020202020204" pitchFamily="34" charset="0"/>
                <a:ea typeface="Roboto Black" panose="02000000000000000000" pitchFamily="2" charset="0"/>
                <a:cs typeface="Arial Narrow" panose="020B0604020202020204" pitchFamily="34" charset="0"/>
              </a:rPr>
              <a:t>Analyzing and Revising Manuscripts</a:t>
            </a:r>
          </a:p>
        </p:txBody>
      </p:sp>
      <p:sp>
        <p:nvSpPr>
          <p:cNvPr id="3" name="Subtitle 2">
            <a:extLst>
              <a:ext uri="{FF2B5EF4-FFF2-40B4-BE49-F238E27FC236}">
                <a16:creationId xmlns:a16="http://schemas.microsoft.com/office/drawing/2014/main" id="{480D0D7F-02CB-6B45-97E8-927C3456E2A2}"/>
              </a:ext>
            </a:extLst>
          </p:cNvPr>
          <p:cNvSpPr>
            <a:spLocks noGrp="1"/>
          </p:cNvSpPr>
          <p:nvPr>
            <p:ph type="subTitle" idx="4294967295"/>
          </p:nvPr>
        </p:nvSpPr>
        <p:spPr>
          <a:xfrm>
            <a:off x="1562083" y="1876425"/>
            <a:ext cx="1660525" cy="442913"/>
          </a:xfrm>
          <a:prstGeom prst="rect">
            <a:avLst/>
          </a:prstGeom>
        </p:spPr>
        <p:txBody>
          <a:bodyPr anchor="ctr">
            <a:normAutofit fontScale="77500" lnSpcReduction="20000"/>
          </a:bodyPr>
          <a:lstStyle/>
          <a:p>
            <a:pPr marL="0" indent="0" algn="l">
              <a:buNone/>
            </a:pPr>
            <a:r>
              <a:rPr lang="en-US" sz="2800" b="1" dirty="0">
                <a:solidFill>
                  <a:srgbClr val="047C88"/>
                </a:solidFill>
                <a:latin typeface="Arial" panose="020B0604020202020204" pitchFamily="34" charset="0"/>
                <a:ea typeface="Roboto" panose="02000000000000000000" pitchFamily="2" charset="0"/>
                <a:cs typeface="Arial" panose="020B0604020202020204" pitchFamily="34" charset="0"/>
              </a:rPr>
              <a:t>Chapter 2:</a:t>
            </a:r>
          </a:p>
        </p:txBody>
      </p:sp>
      <p:pic>
        <p:nvPicPr>
          <p:cNvPr id="6" name="Picture 5">
            <a:extLst>
              <a:ext uri="{FF2B5EF4-FFF2-40B4-BE49-F238E27FC236}">
                <a16:creationId xmlns:a16="http://schemas.microsoft.com/office/drawing/2014/main" id="{44359153-404A-4344-9A6B-D3D323728B1E}"/>
              </a:ext>
            </a:extLst>
          </p:cNvPr>
          <p:cNvPicPr>
            <a:picLocks noChangeAspect="1"/>
          </p:cNvPicPr>
          <p:nvPr/>
        </p:nvPicPr>
        <p:blipFill>
          <a:blip r:embed="rId3"/>
          <a:stretch>
            <a:fillRect/>
          </a:stretch>
        </p:blipFill>
        <p:spPr>
          <a:xfrm>
            <a:off x="1562083" y="2301861"/>
            <a:ext cx="1621692" cy="107690"/>
          </a:xfrm>
          <a:prstGeom prst="rect">
            <a:avLst/>
          </a:prstGeom>
        </p:spPr>
      </p:pic>
    </p:spTree>
    <p:extLst>
      <p:ext uri="{BB962C8B-B14F-4D97-AF65-F5344CB8AC3E}">
        <p14:creationId xmlns:p14="http://schemas.microsoft.com/office/powerpoint/2010/main" val="1410646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8286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7030A0"/>
              </a:buClr>
              <a:buNone/>
            </a:pPr>
            <a:r>
              <a:rPr lang="en-US" sz="2200" b="1" dirty="0"/>
              <a:t>Editing enhances your work with:</a:t>
            </a:r>
          </a:p>
          <a:p>
            <a:pPr marL="287338" lvl="1" indent="-287338">
              <a:buClr>
                <a:srgbClr val="7030A0"/>
              </a:buClr>
            </a:pPr>
            <a:r>
              <a:rPr lang="en-US" sz="2000" dirty="0"/>
              <a:t>Confidence</a:t>
            </a:r>
          </a:p>
          <a:p>
            <a:pPr marL="287338" lvl="1" indent="-287338">
              <a:buClr>
                <a:srgbClr val="7030A0"/>
              </a:buClr>
            </a:pPr>
            <a:r>
              <a:rPr lang="en-US" sz="2000" dirty="0"/>
              <a:t>Professionalism</a:t>
            </a:r>
          </a:p>
          <a:p>
            <a:pPr marL="287338" lvl="1" indent="-287338">
              <a:buClr>
                <a:srgbClr val="7030A0"/>
              </a:buClr>
            </a:pPr>
            <a:r>
              <a:rPr lang="en-US" sz="2000" dirty="0"/>
              <a:t>Credibility</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The Purpose of Editing</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45</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277722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television, screen, sitting&#10;&#10;Description automatically generated">
            <a:extLst>
              <a:ext uri="{FF2B5EF4-FFF2-40B4-BE49-F238E27FC236}">
                <a16:creationId xmlns:a16="http://schemas.microsoft.com/office/drawing/2014/main" id="{63EBCB9F-2E8C-AF4E-8C31-872D4C8116A3}"/>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CD5D5C52-AEB7-D94E-9F4E-135106E2E552}"/>
              </a:ext>
            </a:extLst>
          </p:cNvPr>
          <p:cNvSpPr txBox="1">
            <a:spLocks/>
          </p:cNvSpPr>
          <p:nvPr/>
        </p:nvSpPr>
        <p:spPr>
          <a:xfrm>
            <a:off x="839789"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ea typeface="Roboto" panose="02000000000000000000" pitchFamily="2" charset="0"/>
                <a:cs typeface="+mn-cs"/>
              </a:rPr>
              <a:t>Case Study: Sara El-</a:t>
            </a:r>
            <a:r>
              <a:rPr lang="en-US" sz="2400" b="1" dirty="0" err="1">
                <a:solidFill>
                  <a:prstClr val="white"/>
                </a:solidFill>
                <a:ea typeface="Roboto" panose="02000000000000000000" pitchFamily="2" charset="0"/>
                <a:cs typeface="+mn-cs"/>
              </a:rPr>
              <a:t>Tenobi</a:t>
            </a:r>
            <a:r>
              <a:rPr lang="en-US" sz="2400" b="1" dirty="0">
                <a:solidFill>
                  <a:prstClr val="white"/>
                </a:solidFill>
                <a:ea typeface="Roboto" panose="02000000000000000000" pitchFamily="2" charset="0"/>
                <a:cs typeface="+mn-cs"/>
              </a:rPr>
              <a:t> </a:t>
            </a:r>
            <a:endParaRPr lang="en-US" sz="4000" b="1" dirty="0"/>
          </a:p>
        </p:txBody>
      </p:sp>
      <p:sp>
        <p:nvSpPr>
          <p:cNvPr id="2" name="Slide Number Placeholder 1">
            <a:extLst>
              <a:ext uri="{FF2B5EF4-FFF2-40B4-BE49-F238E27FC236}">
                <a16:creationId xmlns:a16="http://schemas.microsoft.com/office/drawing/2014/main" id="{329A6F95-6A8E-C149-B6B4-BDB6C1A2F7E0}"/>
              </a:ext>
            </a:extLst>
          </p:cNvPr>
          <p:cNvSpPr>
            <a:spLocks noGrp="1"/>
          </p:cNvSpPr>
          <p:nvPr>
            <p:ph type="sldNum" sz="quarter" idx="11"/>
          </p:nvPr>
        </p:nvSpPr>
        <p:spPr/>
        <p:txBody>
          <a:bodyPr/>
          <a:lstStyle/>
          <a:p>
            <a:r>
              <a:rPr lang="en-US" dirty="0"/>
              <a:t>Slide </a:t>
            </a:r>
            <a:fld id="{D68028E8-FA4C-4542-87ED-7A63BE53FA53}" type="slidenum">
              <a:rPr lang="en-US" smtClean="0"/>
              <a:pPr/>
              <a:t>46</a:t>
            </a:fld>
            <a:r>
              <a:rPr lang="en-US" dirty="0"/>
              <a:t> of 71</a:t>
            </a:r>
            <a:endParaRPr lang="en-US" dirty="0">
              <a:latin typeface="Arial Narrow" panose="020B0604020202020204" pitchFamily="34" charset="0"/>
              <a:cs typeface="Arial Narrow" panose="020B0604020202020204" pitchFamily="34" charset="0"/>
            </a:endParaRPr>
          </a:p>
        </p:txBody>
      </p:sp>
      <p:pic>
        <p:nvPicPr>
          <p:cNvPr id="6" name="Picture 5" descr="A person with collar shirt&#10;&#10;Description automatically generated">
            <a:extLst>
              <a:ext uri="{FF2B5EF4-FFF2-40B4-BE49-F238E27FC236}">
                <a16:creationId xmlns:a16="http://schemas.microsoft.com/office/drawing/2014/main" id="{2E533E66-E7E3-0B41-BAA3-C1C6B679C841}"/>
              </a:ext>
            </a:extLst>
          </p:cNvPr>
          <p:cNvPicPr>
            <a:picLocks noChangeAspect="1"/>
          </p:cNvPicPr>
          <p:nvPr/>
        </p:nvPicPr>
        <p:blipFill rotWithShape="1">
          <a:blip r:embed="rId4"/>
          <a:srcRect b="16121"/>
          <a:stretch/>
        </p:blipFill>
        <p:spPr>
          <a:xfrm>
            <a:off x="1800197" y="1229542"/>
            <a:ext cx="4220804" cy="5770092"/>
          </a:xfrm>
          <a:prstGeom prst="rect">
            <a:avLst/>
          </a:prstGeom>
          <a:effectLst>
            <a:outerShdw blurRad="368300" sx="103000" sy="103000" algn="ctr" rotWithShape="0">
              <a:prstClr val="black">
                <a:alpha val="27000"/>
              </a:prstClr>
            </a:outerShdw>
          </a:effectLst>
        </p:spPr>
      </p:pic>
      <p:pic>
        <p:nvPicPr>
          <p:cNvPr id="5" name="Picture 4" descr="Icon&#10;&#10;Description automatically generated">
            <a:extLst>
              <a:ext uri="{FF2B5EF4-FFF2-40B4-BE49-F238E27FC236}">
                <a16:creationId xmlns:a16="http://schemas.microsoft.com/office/drawing/2014/main" id="{B9D6FA0B-9582-3E4A-8BD4-32005BF0B26C}"/>
              </a:ext>
            </a:extLst>
          </p:cNvPr>
          <p:cNvPicPr>
            <a:picLocks noChangeAspect="1"/>
          </p:cNvPicPr>
          <p:nvPr/>
        </p:nvPicPr>
        <p:blipFill>
          <a:blip r:embed="rId5"/>
          <a:stretch>
            <a:fillRect/>
          </a:stretch>
        </p:blipFill>
        <p:spPr>
          <a:xfrm>
            <a:off x="6685030" y="3504748"/>
            <a:ext cx="2708123" cy="2750305"/>
          </a:xfrm>
          <a:prstGeom prst="rect">
            <a:avLst/>
          </a:prstGeom>
        </p:spPr>
      </p:pic>
      <p:pic>
        <p:nvPicPr>
          <p:cNvPr id="11" name="Picture 10" descr="Icon&#10;&#10;Description automatically generated">
            <a:extLst>
              <a:ext uri="{FF2B5EF4-FFF2-40B4-BE49-F238E27FC236}">
                <a16:creationId xmlns:a16="http://schemas.microsoft.com/office/drawing/2014/main" id="{FC3BBEAF-F57A-9745-9197-8FBED6BF15DF}"/>
              </a:ext>
            </a:extLst>
          </p:cNvPr>
          <p:cNvPicPr>
            <a:picLocks noChangeAspect="1"/>
          </p:cNvPicPr>
          <p:nvPr/>
        </p:nvPicPr>
        <p:blipFill>
          <a:blip r:embed="rId6"/>
          <a:stretch>
            <a:fillRect/>
          </a:stretch>
        </p:blipFill>
        <p:spPr>
          <a:xfrm>
            <a:off x="6978963" y="1481798"/>
            <a:ext cx="2074513" cy="1575932"/>
          </a:xfrm>
          <a:prstGeom prst="rect">
            <a:avLst/>
          </a:prstGeom>
        </p:spPr>
      </p:pic>
      <p:sp>
        <p:nvSpPr>
          <p:cNvPr id="10" name="TextBox 9">
            <a:extLst>
              <a:ext uri="{FF2B5EF4-FFF2-40B4-BE49-F238E27FC236}">
                <a16:creationId xmlns:a16="http://schemas.microsoft.com/office/drawing/2014/main" id="{DC23F97F-0116-2A49-951B-DB72E73582DE}"/>
              </a:ext>
            </a:extLst>
          </p:cNvPr>
          <p:cNvSpPr txBox="1"/>
          <p:nvPr/>
        </p:nvSpPr>
        <p:spPr>
          <a:xfrm>
            <a:off x="7549376" y="6396649"/>
            <a:ext cx="4642625" cy="307777"/>
          </a:xfrm>
          <a:prstGeom prst="rect">
            <a:avLst/>
          </a:prstGeom>
          <a:noFill/>
        </p:spPr>
        <p:txBody>
          <a:bodyPr wrap="square" rtlCol="0">
            <a:spAutoFit/>
          </a:bodyPr>
          <a:lstStyle/>
          <a:p>
            <a:pPr algn="r"/>
            <a:r>
              <a:rPr lang="en-US" sz="1400" i="1" dirty="0">
                <a:solidFill>
                  <a:srgbClr val="009FB0"/>
                </a:solidFill>
                <a:latin typeface="Arial Narrow" panose="020B0604020202020204" pitchFamily="34" charset="0"/>
                <a:ea typeface="Roboto Light" panose="02000000000000000000" pitchFamily="2" charset="0"/>
              </a:rPr>
              <a:t>Turn to Module 3–Case Study Part 2 in your workbook</a:t>
            </a:r>
          </a:p>
        </p:txBody>
      </p:sp>
    </p:spTree>
    <p:extLst>
      <p:ext uri="{BB962C8B-B14F-4D97-AF65-F5344CB8AC3E}">
        <p14:creationId xmlns:p14="http://schemas.microsoft.com/office/powerpoint/2010/main" val="3465392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8286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7030A0"/>
              </a:buClr>
              <a:buNone/>
            </a:pPr>
            <a:r>
              <a:rPr lang="en-US" sz="2200" b="1" dirty="0"/>
              <a:t>Read and learn!</a:t>
            </a:r>
          </a:p>
          <a:p>
            <a:pPr marL="292608" lvl="1" indent="-292608">
              <a:lnSpc>
                <a:spcPct val="100000"/>
              </a:lnSpc>
              <a:spcBef>
                <a:spcPts val="1000"/>
              </a:spcBef>
              <a:buClr>
                <a:srgbClr val="7030A0"/>
              </a:buClr>
            </a:pPr>
            <a:r>
              <a:rPr lang="en-US" sz="2000" dirty="0"/>
              <a:t>Read many papers.</a:t>
            </a:r>
          </a:p>
          <a:p>
            <a:pPr marL="803275" lvl="3" indent="-334963">
              <a:lnSpc>
                <a:spcPct val="100000"/>
              </a:lnSpc>
              <a:spcBef>
                <a:spcPts val="1000"/>
              </a:spcBef>
              <a:buClr>
                <a:srgbClr val="7030A0"/>
              </a:buClr>
            </a:pPr>
            <a:r>
              <a:rPr lang="en-US" dirty="0"/>
              <a:t>Learn from the good </a:t>
            </a:r>
            <a:r>
              <a:rPr lang="en-US" i="1" dirty="0"/>
              <a:t>and</a:t>
            </a:r>
            <a:r>
              <a:rPr lang="en-US" dirty="0"/>
              <a:t> bad work of others.</a:t>
            </a:r>
          </a:p>
          <a:p>
            <a:pPr marL="292608" lvl="1" indent="-292608">
              <a:lnSpc>
                <a:spcPct val="100000"/>
              </a:lnSpc>
              <a:spcBef>
                <a:spcPts val="1000"/>
              </a:spcBef>
              <a:buClr>
                <a:srgbClr val="7030A0"/>
              </a:buClr>
            </a:pPr>
            <a:r>
              <a:rPr lang="en-US" sz="2000" dirty="0"/>
              <a:t>Join a journal club to critique a paper as a group</a:t>
            </a:r>
          </a:p>
          <a:p>
            <a:pPr marL="292608" lvl="1" indent="-292608">
              <a:lnSpc>
                <a:spcPct val="100000"/>
              </a:lnSpc>
              <a:spcBef>
                <a:spcPts val="1000"/>
              </a:spcBef>
              <a:buClr>
                <a:srgbClr val="7030A0"/>
              </a:buClr>
            </a:pPr>
            <a:r>
              <a:rPr lang="en-US" sz="2000" dirty="0"/>
              <a:t>Read several papers a week think about their quality. </a:t>
            </a:r>
          </a:p>
          <a:p>
            <a:pPr marL="803275" lvl="3" indent="-334963">
              <a:lnSpc>
                <a:spcPct val="100000"/>
              </a:lnSpc>
              <a:spcBef>
                <a:spcPts val="1000"/>
              </a:spcBef>
              <a:buClr>
                <a:srgbClr val="7030A0"/>
              </a:buClr>
            </a:pPr>
            <a:r>
              <a:rPr lang="en-US" dirty="0"/>
              <a:t>What did you like? Why? </a:t>
            </a:r>
          </a:p>
          <a:p>
            <a:pPr marL="803275" lvl="3" indent="-334963">
              <a:lnSpc>
                <a:spcPct val="100000"/>
              </a:lnSpc>
              <a:spcBef>
                <a:spcPts val="1000"/>
              </a:spcBef>
              <a:buClr>
                <a:srgbClr val="7030A0"/>
              </a:buClr>
            </a:pPr>
            <a:r>
              <a:rPr lang="en-US" dirty="0"/>
              <a:t>What did you dislike? Why?</a:t>
            </a:r>
          </a:p>
          <a:p>
            <a:pPr marL="292608" lvl="1" indent="-292608">
              <a:lnSpc>
                <a:spcPct val="100000"/>
              </a:lnSpc>
              <a:spcBef>
                <a:spcPts val="1000"/>
              </a:spcBef>
              <a:buClr>
                <a:srgbClr val="7030A0"/>
              </a:buClr>
            </a:pPr>
            <a:r>
              <a:rPr lang="en-US" sz="2000" dirty="0"/>
              <a:t>Being well read facilitates a more objective view of one's own work!</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Becoming a Good Editor</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47</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539602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8286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7030A0"/>
              </a:buClr>
              <a:buNone/>
            </a:pPr>
            <a:r>
              <a:rPr lang="en-US" sz="2200" b="1" dirty="0"/>
              <a:t>Be objective!</a:t>
            </a:r>
          </a:p>
          <a:p>
            <a:pPr marL="292608" lvl="1" indent="-292608">
              <a:lnSpc>
                <a:spcPct val="100000"/>
              </a:lnSpc>
              <a:spcBef>
                <a:spcPts val="1000"/>
              </a:spcBef>
              <a:buClr>
                <a:srgbClr val="7030A0"/>
              </a:buClr>
            </a:pPr>
            <a:r>
              <a:rPr lang="en-US" sz="2000" dirty="0"/>
              <a:t>The more objective you are with your work, the better your work will be.</a:t>
            </a:r>
          </a:p>
          <a:p>
            <a:pPr marL="292608" lvl="1" indent="-292608">
              <a:lnSpc>
                <a:spcPct val="100000"/>
              </a:lnSpc>
              <a:spcBef>
                <a:spcPts val="1000"/>
              </a:spcBef>
              <a:buClr>
                <a:srgbClr val="7030A0"/>
              </a:buClr>
            </a:pPr>
            <a:r>
              <a:rPr lang="en-US" sz="2000" dirty="0"/>
              <a:t>The best scientists are objective about their own work.</a:t>
            </a:r>
          </a:p>
          <a:p>
            <a:pPr marL="292608" lvl="1" indent="-292608">
              <a:lnSpc>
                <a:spcPct val="100000"/>
              </a:lnSpc>
              <a:spcBef>
                <a:spcPts val="1000"/>
              </a:spcBef>
              <a:buClr>
                <a:srgbClr val="7030A0"/>
              </a:buClr>
            </a:pPr>
            <a:r>
              <a:rPr lang="en-US" sz="2000" dirty="0"/>
              <a:t>Be proud of your work, but know it can always be improved.</a:t>
            </a:r>
          </a:p>
          <a:p>
            <a:pPr marL="863600" lvl="3" indent="-395288">
              <a:lnSpc>
                <a:spcPct val="100000"/>
              </a:lnSpc>
              <a:buClr>
                <a:srgbClr val="7030A0"/>
              </a:buClr>
            </a:pPr>
            <a:r>
              <a:rPr lang="en-US" dirty="0"/>
              <a:t>Everything requires revision, reworking and rebuilding.</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General Review Tips</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48</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311061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8286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7030A0"/>
              </a:buClr>
              <a:buNone/>
            </a:pPr>
            <a:r>
              <a:rPr lang="en-US" sz="2200" b="1" dirty="0"/>
              <a:t>Choose good editors and good reviewers.</a:t>
            </a:r>
          </a:p>
          <a:p>
            <a:pPr marL="292608" lvl="1" indent="-292608">
              <a:lnSpc>
                <a:spcPct val="100000"/>
              </a:lnSpc>
              <a:spcBef>
                <a:spcPts val="1000"/>
              </a:spcBef>
              <a:buClr>
                <a:srgbClr val="7030A0"/>
              </a:buClr>
            </a:pPr>
            <a:r>
              <a:rPr lang="en-US" sz="2000" dirty="0"/>
              <a:t>Good editors and reviewers will be objective about your work.</a:t>
            </a:r>
          </a:p>
          <a:p>
            <a:pPr marL="292608" lvl="1" indent="-292608">
              <a:lnSpc>
                <a:spcPct val="100000"/>
              </a:lnSpc>
              <a:spcBef>
                <a:spcPts val="1000"/>
              </a:spcBef>
              <a:buClr>
                <a:srgbClr val="7030A0"/>
              </a:buClr>
            </a:pPr>
            <a:r>
              <a:rPr lang="en-US" sz="2000" dirty="0"/>
              <a:t>Reviews won't fix it if there are fundamental flaws in your work!</a:t>
            </a:r>
          </a:p>
          <a:p>
            <a:pPr marL="292608" lvl="1" indent="-292608">
              <a:lnSpc>
                <a:spcPct val="100000"/>
              </a:lnSpc>
              <a:spcBef>
                <a:spcPts val="1000"/>
              </a:spcBef>
              <a:buClr>
                <a:srgbClr val="7030A0"/>
              </a:buClr>
            </a:pPr>
            <a:r>
              <a:rPr lang="en-US" sz="2000" dirty="0"/>
              <a:t>Edits and revisions are not personal attacks!</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General Review Tips</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49</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72113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77F9-26D3-AA49-AFC7-0708F0E68ADB}"/>
              </a:ext>
            </a:extLst>
          </p:cNvPr>
          <p:cNvSpPr>
            <a:spLocks noGrp="1"/>
          </p:cNvSpPr>
          <p:nvPr>
            <p:ph type="ctrTitle" idx="4294967295"/>
          </p:nvPr>
        </p:nvSpPr>
        <p:spPr>
          <a:xfrm>
            <a:off x="1562083" y="2676525"/>
            <a:ext cx="9144000" cy="2159000"/>
          </a:xfrm>
          <a:prstGeom prst="rect">
            <a:avLst/>
          </a:prstGeom>
        </p:spPr>
        <p:txBody>
          <a:bodyPr>
            <a:noAutofit/>
          </a:bodyPr>
          <a:lstStyle/>
          <a:p>
            <a:pPr algn="l"/>
            <a:r>
              <a:rPr lang="en-US" sz="7200" b="1" dirty="0">
                <a:solidFill>
                  <a:srgbClr val="047C88"/>
                </a:solidFill>
                <a:latin typeface="Arial Narrow" panose="020B0604020202020204" pitchFamily="34" charset="0"/>
                <a:ea typeface="Roboto Black" panose="02000000000000000000" pitchFamily="2" charset="0"/>
                <a:cs typeface="Arial Narrow" panose="020B0604020202020204" pitchFamily="34" charset="0"/>
              </a:rPr>
              <a:t>Scientific </a:t>
            </a:r>
            <a:br>
              <a:rPr lang="en-US" sz="7200" b="1" dirty="0">
                <a:solidFill>
                  <a:srgbClr val="047C88"/>
                </a:solidFill>
                <a:latin typeface="Arial Narrow" panose="020B0604020202020204" pitchFamily="34" charset="0"/>
                <a:ea typeface="Roboto Black" panose="02000000000000000000" pitchFamily="2" charset="0"/>
                <a:cs typeface="Arial Narrow" panose="020B0604020202020204" pitchFamily="34" charset="0"/>
              </a:rPr>
            </a:br>
            <a:r>
              <a:rPr lang="en-US" sz="7200" b="1" dirty="0">
                <a:solidFill>
                  <a:srgbClr val="047C88"/>
                </a:solidFill>
                <a:latin typeface="Arial Narrow" panose="020B0604020202020204" pitchFamily="34" charset="0"/>
                <a:ea typeface="Roboto Black" panose="02000000000000000000" pitchFamily="2" charset="0"/>
                <a:cs typeface="Arial Narrow" panose="020B0604020202020204" pitchFamily="34" charset="0"/>
              </a:rPr>
              <a:t>Writing Tips</a:t>
            </a:r>
          </a:p>
        </p:txBody>
      </p:sp>
      <p:sp>
        <p:nvSpPr>
          <p:cNvPr id="3" name="Subtitle 2">
            <a:extLst>
              <a:ext uri="{FF2B5EF4-FFF2-40B4-BE49-F238E27FC236}">
                <a16:creationId xmlns:a16="http://schemas.microsoft.com/office/drawing/2014/main" id="{480D0D7F-02CB-6B45-97E8-927C3456E2A2}"/>
              </a:ext>
            </a:extLst>
          </p:cNvPr>
          <p:cNvSpPr>
            <a:spLocks noGrp="1"/>
          </p:cNvSpPr>
          <p:nvPr>
            <p:ph type="subTitle" idx="4294967295"/>
          </p:nvPr>
        </p:nvSpPr>
        <p:spPr>
          <a:xfrm>
            <a:off x="1562083" y="1876425"/>
            <a:ext cx="1660525" cy="442913"/>
          </a:xfrm>
          <a:prstGeom prst="rect">
            <a:avLst/>
          </a:prstGeom>
        </p:spPr>
        <p:txBody>
          <a:bodyPr anchor="ctr">
            <a:normAutofit fontScale="77500" lnSpcReduction="20000"/>
          </a:bodyPr>
          <a:lstStyle/>
          <a:p>
            <a:pPr marL="0" indent="0" algn="l">
              <a:buNone/>
            </a:pPr>
            <a:r>
              <a:rPr lang="en-US" sz="2800" b="1" dirty="0">
                <a:solidFill>
                  <a:srgbClr val="047C88"/>
                </a:solidFill>
                <a:latin typeface="Arial" panose="020B0604020202020204" pitchFamily="34" charset="0"/>
                <a:ea typeface="Roboto" panose="02000000000000000000" pitchFamily="2" charset="0"/>
                <a:cs typeface="Arial" panose="020B0604020202020204" pitchFamily="34" charset="0"/>
              </a:rPr>
              <a:t>Chapter 1:</a:t>
            </a:r>
          </a:p>
        </p:txBody>
      </p:sp>
      <p:pic>
        <p:nvPicPr>
          <p:cNvPr id="6" name="Picture 5">
            <a:extLst>
              <a:ext uri="{FF2B5EF4-FFF2-40B4-BE49-F238E27FC236}">
                <a16:creationId xmlns:a16="http://schemas.microsoft.com/office/drawing/2014/main" id="{44359153-404A-4344-9A6B-D3D323728B1E}"/>
              </a:ext>
            </a:extLst>
          </p:cNvPr>
          <p:cNvPicPr>
            <a:picLocks noChangeAspect="1"/>
          </p:cNvPicPr>
          <p:nvPr/>
        </p:nvPicPr>
        <p:blipFill>
          <a:blip r:embed="rId2"/>
          <a:stretch>
            <a:fillRect/>
          </a:stretch>
        </p:blipFill>
        <p:spPr>
          <a:xfrm>
            <a:off x="1562083" y="2301861"/>
            <a:ext cx="1621692" cy="107690"/>
          </a:xfrm>
          <a:prstGeom prst="rect">
            <a:avLst/>
          </a:prstGeom>
        </p:spPr>
      </p:pic>
    </p:spTree>
    <p:extLst>
      <p:ext uri="{BB962C8B-B14F-4D97-AF65-F5344CB8AC3E}">
        <p14:creationId xmlns:p14="http://schemas.microsoft.com/office/powerpoint/2010/main" val="596018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27035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t>Practice writing in English.</a:t>
            </a:r>
          </a:p>
          <a:p>
            <a:pPr marL="292608" indent="-292608">
              <a:buClr>
                <a:srgbClr val="7030A0"/>
              </a:buClr>
            </a:pPr>
            <a:r>
              <a:rPr lang="en-US" sz="2000" dirty="0"/>
              <a:t>Take lessons or find free apps/programs.</a:t>
            </a:r>
          </a:p>
          <a:p>
            <a:pPr marL="292608" indent="-292608">
              <a:buClr>
                <a:srgbClr val="7030A0"/>
              </a:buClr>
            </a:pPr>
            <a:r>
              <a:rPr lang="en-US" sz="2000" dirty="0"/>
              <a:t>The best papers express complex ideas in ways that are understandable to non-experts.</a:t>
            </a:r>
          </a:p>
          <a:p>
            <a:pPr marL="292608" indent="-292608">
              <a:buClr>
                <a:srgbClr val="7030A0"/>
              </a:buClr>
            </a:pPr>
            <a:r>
              <a:rPr lang="en-US" sz="2000" dirty="0"/>
              <a:t>Manuscripts that are not written in good English take longer to get published.</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General Review Tips</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50</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889822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334121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t>Get feedback.</a:t>
            </a:r>
          </a:p>
          <a:p>
            <a:pPr marL="292608" lvl="1" indent="-292608">
              <a:lnSpc>
                <a:spcPct val="100000"/>
              </a:lnSpc>
              <a:spcBef>
                <a:spcPts val="1000"/>
              </a:spcBef>
              <a:buClr>
                <a:srgbClr val="7030A0"/>
              </a:buClr>
            </a:pPr>
            <a:r>
              <a:rPr lang="en-US" sz="2200" dirty="0"/>
              <a:t>Learn to accept and use feedback effectively.</a:t>
            </a:r>
          </a:p>
          <a:p>
            <a:pPr marL="292608" lvl="1" indent="-292608">
              <a:lnSpc>
                <a:spcPct val="100000"/>
              </a:lnSpc>
              <a:spcBef>
                <a:spcPts val="1000"/>
              </a:spcBef>
              <a:buClr>
                <a:srgbClr val="7030A0"/>
              </a:buClr>
            </a:pPr>
            <a:r>
              <a:rPr lang="en-US" sz="2200" dirty="0"/>
              <a:t>Listen to your reviewers and respond in an objective, appreciative manner.</a:t>
            </a:r>
          </a:p>
          <a:p>
            <a:pPr marL="292608" lvl="1" indent="-292608">
              <a:lnSpc>
                <a:spcPct val="100000"/>
              </a:lnSpc>
              <a:spcBef>
                <a:spcPts val="1000"/>
              </a:spcBef>
              <a:buClr>
                <a:srgbClr val="7030A0"/>
              </a:buClr>
            </a:pPr>
            <a:r>
              <a:rPr lang="en-US" sz="2200" dirty="0"/>
              <a:t>If many editors are critical about specific points in your work, these points need to be readdressed.</a:t>
            </a:r>
          </a:p>
          <a:p>
            <a:pPr marL="292608" lvl="1" indent="-292608">
              <a:lnSpc>
                <a:spcPct val="100000"/>
              </a:lnSpc>
              <a:spcBef>
                <a:spcPts val="1000"/>
              </a:spcBef>
              <a:buClr>
                <a:srgbClr val="7030A0"/>
              </a:buClr>
            </a:pPr>
            <a:r>
              <a:rPr lang="en-US" sz="2200" dirty="0"/>
              <a:t>If journals or publications request a major revision, follow their advice and address every point raised!</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General Review Tips</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51</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784548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7"/>
            <a:ext cx="6584954" cy="46918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7030A0"/>
              </a:buClr>
              <a:buNone/>
            </a:pPr>
            <a:r>
              <a:rPr lang="en-US" sz="2400" b="1" dirty="0"/>
              <a:t>Become a reviewer.</a:t>
            </a:r>
          </a:p>
          <a:p>
            <a:pPr marL="346075" lvl="1" indent="-334963">
              <a:lnSpc>
                <a:spcPct val="100000"/>
              </a:lnSpc>
              <a:buClr>
                <a:srgbClr val="7030A0"/>
              </a:buClr>
            </a:pPr>
            <a:r>
              <a:rPr lang="en-US" sz="2200" dirty="0"/>
              <a:t>Work with your mentors.</a:t>
            </a:r>
          </a:p>
          <a:p>
            <a:pPr marL="803275" lvl="3" indent="-334963">
              <a:lnSpc>
                <a:spcPct val="100000"/>
              </a:lnSpc>
              <a:buClr>
                <a:srgbClr val="7030A0"/>
              </a:buClr>
            </a:pPr>
            <a:r>
              <a:rPr lang="en-US" sz="2000" dirty="0"/>
              <a:t>Have a mentor give you manuscripts they are reviewing</a:t>
            </a:r>
          </a:p>
          <a:p>
            <a:pPr marL="803275" lvl="3" indent="-334963">
              <a:lnSpc>
                <a:spcPct val="100000"/>
              </a:lnSpc>
              <a:buClr>
                <a:srgbClr val="7030A0"/>
              </a:buClr>
            </a:pPr>
            <a:r>
              <a:rPr lang="en-US" sz="2000" dirty="0"/>
              <a:t>They can appraise </a:t>
            </a:r>
            <a:r>
              <a:rPr lang="en-US" sz="2000" i="1" dirty="0"/>
              <a:t>your</a:t>
            </a:r>
            <a:r>
              <a:rPr lang="en-US" sz="2000" dirty="0"/>
              <a:t> reviews. </a:t>
            </a:r>
          </a:p>
          <a:p>
            <a:pPr marL="803275" lvl="3" indent="-334963">
              <a:lnSpc>
                <a:spcPct val="100000"/>
              </a:lnSpc>
              <a:buClr>
                <a:srgbClr val="7030A0"/>
              </a:buClr>
            </a:pPr>
            <a:r>
              <a:rPr lang="en-US" sz="2000" dirty="0"/>
              <a:t>Study the final review done by your mentor.</a:t>
            </a:r>
          </a:p>
          <a:p>
            <a:pPr marL="346075" lvl="1" indent="-334963">
              <a:lnSpc>
                <a:spcPct val="100000"/>
              </a:lnSpc>
              <a:buClr>
                <a:srgbClr val="7030A0"/>
              </a:buClr>
            </a:pPr>
            <a:r>
              <a:rPr lang="en-US" sz="2200" dirty="0"/>
              <a:t>You will understand the review process and the quality of reviews.</a:t>
            </a:r>
          </a:p>
          <a:p>
            <a:pPr marL="346075" lvl="1" indent="-334963">
              <a:lnSpc>
                <a:spcPct val="100000"/>
              </a:lnSpc>
              <a:buClr>
                <a:srgbClr val="7030A0"/>
              </a:buClr>
            </a:pPr>
            <a:r>
              <a:rPr lang="en-US" sz="2200" dirty="0"/>
              <a:t>Many editors ask authors who have published in their journals to serve as peer reviewers later. </a:t>
            </a:r>
          </a:p>
          <a:p>
            <a:pPr marL="803275" lvl="3" indent="-334963">
              <a:lnSpc>
                <a:spcPct val="100000"/>
              </a:lnSpc>
              <a:buClr>
                <a:srgbClr val="7030A0"/>
              </a:buClr>
            </a:pPr>
            <a:r>
              <a:rPr lang="en-US" sz="2000" dirty="0"/>
              <a:t>This can be an exciting opportunity!</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General Review Tips</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52</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794002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7" y="1351097"/>
            <a:ext cx="5736814" cy="46786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 note on quality…</a:t>
            </a:r>
          </a:p>
          <a:p>
            <a:pPr marL="292608" lvl="1" indent="-292608">
              <a:lnSpc>
                <a:spcPct val="100000"/>
              </a:lnSpc>
              <a:spcBef>
                <a:spcPts val="1000"/>
              </a:spcBef>
              <a:buClr>
                <a:srgbClr val="7030A0"/>
              </a:buClr>
            </a:pPr>
            <a:r>
              <a:rPr lang="en-US" dirty="0"/>
              <a:t>It is better to publish one manuscript in a quality journal than multiple papers in lesser journals.</a:t>
            </a:r>
          </a:p>
          <a:p>
            <a:pPr marL="292608" lvl="1" indent="-292608">
              <a:lnSpc>
                <a:spcPct val="100000"/>
              </a:lnSpc>
              <a:spcBef>
                <a:spcPts val="1000"/>
              </a:spcBef>
              <a:buClr>
                <a:srgbClr val="7030A0"/>
              </a:buClr>
            </a:pPr>
            <a:r>
              <a:rPr lang="en-US" dirty="0"/>
              <a:t>Quality papers get published in quality journals. </a:t>
            </a:r>
          </a:p>
          <a:p>
            <a:pPr marL="857250" lvl="3" indent="-384175">
              <a:lnSpc>
                <a:spcPct val="100000"/>
              </a:lnSpc>
              <a:buClr>
                <a:srgbClr val="7030A0"/>
              </a:buClr>
            </a:pPr>
            <a:r>
              <a:rPr lang="en-US" sz="2000" dirty="0"/>
              <a:t>Write the best paper you can, but don't be discouraged!</a:t>
            </a:r>
            <a:endParaRPr lang="en-US" sz="2800" dirty="0"/>
          </a:p>
          <a:p>
            <a:pPr marL="292608" lvl="1" indent="-292608">
              <a:lnSpc>
                <a:spcPct val="100000"/>
              </a:lnSpc>
              <a:spcBef>
                <a:spcPts val="1000"/>
              </a:spcBef>
              <a:buClr>
                <a:srgbClr val="7030A0"/>
              </a:buClr>
            </a:pPr>
            <a:r>
              <a:rPr lang="en-US" dirty="0"/>
              <a:t>Try to publish in journals that have high-impact factors.</a:t>
            </a:r>
            <a:endParaRPr lang="en-US" sz="3200" dirty="0"/>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General Review Tips</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53</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20628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7"/>
            <a:ext cx="6375659" cy="37141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 writing critique group or journal club will help you:</a:t>
            </a:r>
          </a:p>
          <a:p>
            <a:pPr marL="292608" lvl="1" indent="-292608">
              <a:spcBef>
                <a:spcPts val="1000"/>
              </a:spcBef>
              <a:buClr>
                <a:srgbClr val="7030A0"/>
              </a:buClr>
            </a:pPr>
            <a:r>
              <a:rPr lang="en-US" dirty="0"/>
              <a:t>Read and analyze others' manuscripts or published articles.</a:t>
            </a:r>
          </a:p>
          <a:p>
            <a:pPr marL="292608" lvl="1" indent="-292608">
              <a:spcBef>
                <a:spcPts val="1000"/>
              </a:spcBef>
              <a:buClr>
                <a:srgbClr val="7030A0"/>
              </a:buClr>
            </a:pPr>
            <a:r>
              <a:rPr lang="en-US" dirty="0"/>
              <a:t>Practice editing others' writing.</a:t>
            </a:r>
          </a:p>
          <a:p>
            <a:pPr marL="292608" lvl="1" indent="-292608">
              <a:spcBef>
                <a:spcPts val="1000"/>
              </a:spcBef>
              <a:buClr>
                <a:srgbClr val="7030A0"/>
              </a:buClr>
            </a:pPr>
            <a:r>
              <a:rPr lang="en-US" dirty="0"/>
              <a:t>Give and receive constructive feedback.</a:t>
            </a:r>
          </a:p>
          <a:p>
            <a:pPr marL="292608" lvl="1" indent="-292608">
              <a:spcBef>
                <a:spcPts val="1000"/>
              </a:spcBef>
              <a:buClr>
                <a:srgbClr val="7030A0"/>
              </a:buClr>
            </a:pPr>
            <a:r>
              <a:rPr lang="en-US" dirty="0"/>
              <a:t>Practice writing, revising and rewriting.</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Becoming a Good Editor</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54</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928874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7"/>
            <a:ext cx="6375659" cy="37141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t>Remember these tips during the revision process:</a:t>
            </a:r>
          </a:p>
          <a:p>
            <a:pPr marL="292608" lvl="1" indent="-292608">
              <a:lnSpc>
                <a:spcPct val="100000"/>
              </a:lnSpc>
              <a:spcBef>
                <a:spcPts val="1000"/>
              </a:spcBef>
              <a:buClr>
                <a:srgbClr val="7030A0"/>
              </a:buClr>
            </a:pPr>
            <a:r>
              <a:rPr lang="en-US" dirty="0"/>
              <a:t>Simplify your writing.</a:t>
            </a:r>
          </a:p>
          <a:p>
            <a:pPr marL="292608" lvl="1" indent="-292608">
              <a:lnSpc>
                <a:spcPct val="100000"/>
              </a:lnSpc>
              <a:spcBef>
                <a:spcPts val="1000"/>
              </a:spcBef>
              <a:buClr>
                <a:srgbClr val="7030A0"/>
              </a:buClr>
            </a:pPr>
            <a:r>
              <a:rPr lang="en-US" dirty="0"/>
              <a:t>Stay organized with consistent folders and filenames.</a:t>
            </a:r>
          </a:p>
          <a:p>
            <a:pPr marL="292608" lvl="1" indent="-292608">
              <a:lnSpc>
                <a:spcPct val="100000"/>
              </a:lnSpc>
              <a:spcBef>
                <a:spcPts val="1000"/>
              </a:spcBef>
              <a:buClr>
                <a:srgbClr val="7030A0"/>
              </a:buClr>
            </a:pPr>
            <a:r>
              <a:rPr lang="en-US" dirty="0"/>
              <a:t>Track changes.</a:t>
            </a:r>
          </a:p>
          <a:p>
            <a:pPr marL="292608" lvl="1" indent="-292608">
              <a:lnSpc>
                <a:spcPct val="100000"/>
              </a:lnSpc>
              <a:spcBef>
                <a:spcPts val="1000"/>
              </a:spcBef>
              <a:buClr>
                <a:srgbClr val="7030A0"/>
              </a:buClr>
            </a:pPr>
            <a:r>
              <a:rPr lang="en-US" dirty="0"/>
              <a:t>Back up your files regularly.</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Becoming a Good Editor</a:t>
            </a:r>
          </a:p>
        </p:txBody>
      </p:sp>
      <p:sp>
        <p:nvSpPr>
          <p:cNvPr id="3" name="Slide Number Placeholder 2">
            <a:extLst>
              <a:ext uri="{FF2B5EF4-FFF2-40B4-BE49-F238E27FC236}">
                <a16:creationId xmlns:a16="http://schemas.microsoft.com/office/drawing/2014/main" id="{FC009655-6DAE-C640-94D3-D6CD0D70FAC1}"/>
              </a:ext>
            </a:extLst>
          </p:cNvPr>
          <p:cNvSpPr>
            <a:spLocks noGrp="1"/>
          </p:cNvSpPr>
          <p:nvPr>
            <p:ph type="sldNum" sz="quarter" idx="11"/>
          </p:nvPr>
        </p:nvSpPr>
        <p:spPr/>
        <p:txBody>
          <a:bodyPr/>
          <a:lstStyle/>
          <a:p>
            <a:r>
              <a:rPr lang="en-US" dirty="0"/>
              <a:t>Slide </a:t>
            </a:r>
            <a:fld id="{D68028E8-FA4C-4542-87ED-7A63BE53FA53}" type="slidenum">
              <a:rPr lang="en-US" smtClean="0"/>
              <a:pPr/>
              <a:t>55</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572876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397AF5-B2D9-CF4C-BCE7-17E663712171}"/>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You’ve reached the end of Chapter 2!</a:t>
            </a:r>
            <a:endParaRPr lang="en-US" sz="5400" b="1"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AA0C5D27-5168-A143-93DA-5CE5F9328DCA}"/>
              </a:ext>
            </a:extLst>
          </p:cNvPr>
          <p:cNvSpPr txBox="1">
            <a:spLocks/>
          </p:cNvSpPr>
          <p:nvPr/>
        </p:nvSpPr>
        <p:spPr>
          <a:xfrm>
            <a:off x="838200" y="2601913"/>
            <a:ext cx="9144000" cy="9999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What questions do you have?</a:t>
            </a:r>
          </a:p>
        </p:txBody>
      </p:sp>
      <p:sp>
        <p:nvSpPr>
          <p:cNvPr id="7" name="Slide Number Placeholder 6">
            <a:extLst>
              <a:ext uri="{FF2B5EF4-FFF2-40B4-BE49-F238E27FC236}">
                <a16:creationId xmlns:a16="http://schemas.microsoft.com/office/drawing/2014/main" id="{9DEE40E2-6017-1C47-9C6F-BCA1082233DA}"/>
              </a:ext>
            </a:extLst>
          </p:cNvPr>
          <p:cNvSpPr>
            <a:spLocks noGrp="1"/>
          </p:cNvSpPr>
          <p:nvPr>
            <p:ph type="sldNum" sz="quarter" idx="11"/>
          </p:nvPr>
        </p:nvSpPr>
        <p:spPr/>
        <p:txBody>
          <a:bodyPr/>
          <a:lstStyle/>
          <a:p>
            <a:fld id="{D68028E8-FA4C-4542-87ED-7A63BE53FA53}" type="slidenum">
              <a:rPr lang="en-US" smtClean="0"/>
              <a:t>56</a:t>
            </a:fld>
            <a:endParaRPr lang="en-US"/>
          </a:p>
        </p:txBody>
      </p:sp>
      <p:sp>
        <p:nvSpPr>
          <p:cNvPr id="5" name="TextBox 4">
            <a:extLst>
              <a:ext uri="{FF2B5EF4-FFF2-40B4-BE49-F238E27FC236}">
                <a16:creationId xmlns:a16="http://schemas.microsoft.com/office/drawing/2014/main" id="{893F1D18-8E67-6944-8FF9-A6067129A1BC}"/>
              </a:ext>
            </a:extLst>
          </p:cNvPr>
          <p:cNvSpPr txBox="1"/>
          <p:nvPr/>
        </p:nvSpPr>
        <p:spPr>
          <a:xfrm>
            <a:off x="849315" y="5300626"/>
            <a:ext cx="6542086" cy="523220"/>
          </a:xfrm>
          <a:prstGeom prst="rect">
            <a:avLst/>
          </a:prstGeom>
          <a:noFill/>
        </p:spPr>
        <p:txBody>
          <a:bodyPr wrap="square" rtlCol="0">
            <a:spAutoFit/>
          </a:bodyPr>
          <a:lstStyle/>
          <a:p>
            <a:r>
              <a:rPr lang="en-US" sz="1400" dirty="0">
                <a:latin typeface="Arial" panose="020B0604020202020204" pitchFamily="34" charset="0"/>
                <a:ea typeface="Roboto" panose="02000000000000000000" pitchFamily="2" charset="0"/>
              </a:rPr>
              <a:t>Turn to the Knowledge Check section for Module 3 in your workbook and answer Knowledge Check 7. </a:t>
            </a:r>
          </a:p>
        </p:txBody>
      </p:sp>
    </p:spTree>
    <p:extLst>
      <p:ext uri="{BB962C8B-B14F-4D97-AF65-F5344CB8AC3E}">
        <p14:creationId xmlns:p14="http://schemas.microsoft.com/office/powerpoint/2010/main" val="978407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9A3756-D921-E049-B26C-F04C15F40055}"/>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ea typeface="Roboto Black" panose="02000000000000000000" pitchFamily="2" charset="0"/>
                <a:cs typeface="+mn-cs"/>
              </a:rPr>
              <a:t>Knowledge Check</a:t>
            </a:r>
            <a:endParaRPr lang="en-US" sz="2800" b="1" dirty="0">
              <a:ea typeface="Roboto Black" panose="02000000000000000000" pitchFamily="2" charset="0"/>
            </a:endParaRPr>
          </a:p>
        </p:txBody>
      </p:sp>
      <p:sp>
        <p:nvSpPr>
          <p:cNvPr id="4" name="Text Placeholder 3">
            <a:extLst>
              <a:ext uri="{FF2B5EF4-FFF2-40B4-BE49-F238E27FC236}">
                <a16:creationId xmlns:a16="http://schemas.microsoft.com/office/drawing/2014/main" id="{AA71016F-880B-BB4F-ACFB-C0446D0005E5}"/>
              </a:ext>
            </a:extLst>
          </p:cNvPr>
          <p:cNvSpPr txBox="1">
            <a:spLocks/>
          </p:cNvSpPr>
          <p:nvPr/>
        </p:nvSpPr>
        <p:spPr>
          <a:xfrm>
            <a:off x="838198" y="1026913"/>
            <a:ext cx="11119339" cy="76744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nSpc>
                <a:spcPct val="100000"/>
              </a:lnSpc>
              <a:buNone/>
            </a:pPr>
            <a:r>
              <a:rPr lang="en-US" sz="2200" b="1" dirty="0"/>
              <a:t>Keep your writing simple! Which sentences are appropriately concise?</a:t>
            </a:r>
            <a:br>
              <a:rPr lang="en-US" dirty="0"/>
            </a:br>
            <a:r>
              <a:rPr lang="en-US" sz="2000" i="1" dirty="0"/>
              <a:t>Select all that apply</a:t>
            </a:r>
            <a:r>
              <a:rPr lang="en-US" sz="2000" dirty="0"/>
              <a:t>. </a:t>
            </a:r>
            <a:endParaRPr lang="en-US" b="1" dirty="0">
              <a:latin typeface="Arial" panose="020B0604020202020204" pitchFamily="34" charset="0"/>
              <a:ea typeface="Roboto Medium" panose="02000000000000000000" pitchFamily="2" charset="0"/>
            </a:endParaRPr>
          </a:p>
        </p:txBody>
      </p:sp>
      <p:sp>
        <p:nvSpPr>
          <p:cNvPr id="6" name="TextBox 5">
            <a:extLst>
              <a:ext uri="{FF2B5EF4-FFF2-40B4-BE49-F238E27FC236}">
                <a16:creationId xmlns:a16="http://schemas.microsoft.com/office/drawing/2014/main" id="{12691EB4-144E-E446-AEE8-CFB0E712BF2B}"/>
              </a:ext>
            </a:extLst>
          </p:cNvPr>
          <p:cNvSpPr txBox="1"/>
          <p:nvPr/>
        </p:nvSpPr>
        <p:spPr>
          <a:xfrm>
            <a:off x="838197" y="2148242"/>
            <a:ext cx="9151623" cy="951543"/>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sz="1600" dirty="0"/>
              <a:t>While it is no secret that pathogenic bacteria are able to develop antibiotic resistant variants, a less well-appreciated fact is that a small number of bacteria, including some of nature's nastiest pathogens, can resist antibiotics and escape antibiotic treatments without relying on variants.</a:t>
            </a:r>
          </a:p>
        </p:txBody>
      </p:sp>
      <p:sp>
        <p:nvSpPr>
          <p:cNvPr id="7" name="TextBox 6">
            <a:extLst>
              <a:ext uri="{FF2B5EF4-FFF2-40B4-BE49-F238E27FC236}">
                <a16:creationId xmlns:a16="http://schemas.microsoft.com/office/drawing/2014/main" id="{BE705F94-31E2-E645-BE5E-61192816C4D9}"/>
              </a:ext>
            </a:extLst>
          </p:cNvPr>
          <p:cNvSpPr txBox="1"/>
          <p:nvPr/>
        </p:nvSpPr>
        <p:spPr>
          <a:xfrm>
            <a:off x="838200" y="4116184"/>
            <a:ext cx="9151621" cy="656077"/>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sz="1600" dirty="0"/>
              <a:t>An in-house-developed enzyme-linked immunosorbent assay was used for determining plasma </a:t>
            </a:r>
            <a:r>
              <a:rPr lang="en-US" sz="1600" dirty="0" err="1"/>
              <a:t>lgG</a:t>
            </a:r>
            <a:r>
              <a:rPr lang="en-US" sz="1600" dirty="0"/>
              <a:t> antibodies against p16-derived antigens in 122 HCC patients and 134 healthy controls.</a:t>
            </a:r>
          </a:p>
        </p:txBody>
      </p:sp>
      <p:sp>
        <p:nvSpPr>
          <p:cNvPr id="11" name="TextBox 10">
            <a:extLst>
              <a:ext uri="{FF2B5EF4-FFF2-40B4-BE49-F238E27FC236}">
                <a16:creationId xmlns:a16="http://schemas.microsoft.com/office/drawing/2014/main" id="{8CBA9328-EC7D-F145-A522-A066DC0A9017}"/>
              </a:ext>
            </a:extLst>
          </p:cNvPr>
          <p:cNvSpPr txBox="1"/>
          <p:nvPr/>
        </p:nvSpPr>
        <p:spPr>
          <a:xfrm>
            <a:off x="838200" y="5026567"/>
            <a:ext cx="9151620" cy="951543"/>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sz="1600" dirty="0"/>
              <a:t>Tape-lifting is a very useful and surprisingly non-destructive alternative to swabbing when you have to collect any biological materials deposited on surfaces, especially on porous substrates like paper, untreated wood, cardboard, sponge, and fabric.</a:t>
            </a:r>
          </a:p>
        </p:txBody>
      </p:sp>
      <p:sp>
        <p:nvSpPr>
          <p:cNvPr id="15" name="Slide Number Placeholder 14">
            <a:extLst>
              <a:ext uri="{FF2B5EF4-FFF2-40B4-BE49-F238E27FC236}">
                <a16:creationId xmlns:a16="http://schemas.microsoft.com/office/drawing/2014/main" id="{8204C925-F182-E94A-9C6A-1C1235411DBA}"/>
              </a:ext>
            </a:extLst>
          </p:cNvPr>
          <p:cNvSpPr>
            <a:spLocks noGrp="1"/>
          </p:cNvSpPr>
          <p:nvPr>
            <p:ph type="sldNum" sz="quarter" idx="11"/>
          </p:nvPr>
        </p:nvSpPr>
        <p:spPr/>
        <p:txBody>
          <a:bodyPr/>
          <a:lstStyle/>
          <a:p>
            <a:r>
              <a:rPr lang="en-US" dirty="0"/>
              <a:t>Slide </a:t>
            </a:r>
            <a:fld id="{D68028E8-FA4C-4542-87ED-7A63BE53FA53}" type="slidenum">
              <a:rPr lang="en-US" smtClean="0"/>
              <a:pPr/>
              <a:t>57</a:t>
            </a:fld>
            <a:r>
              <a:rPr lang="en-US" dirty="0"/>
              <a:t> of 71</a:t>
            </a:r>
            <a:endParaRPr lang="en-US" dirty="0">
              <a:latin typeface="Arial Narrow" panose="020B0604020202020204" pitchFamily="34" charset="0"/>
              <a:cs typeface="Arial Narrow" panose="020B0604020202020204" pitchFamily="34" charset="0"/>
            </a:endParaRPr>
          </a:p>
        </p:txBody>
      </p:sp>
      <p:sp>
        <p:nvSpPr>
          <p:cNvPr id="16" name="TextBox 15">
            <a:extLst>
              <a:ext uri="{FF2B5EF4-FFF2-40B4-BE49-F238E27FC236}">
                <a16:creationId xmlns:a16="http://schemas.microsoft.com/office/drawing/2014/main" id="{1D0E1B03-0FC3-C64C-8812-96E13A190C8F}"/>
              </a:ext>
            </a:extLst>
          </p:cNvPr>
          <p:cNvSpPr txBox="1"/>
          <p:nvPr/>
        </p:nvSpPr>
        <p:spPr>
          <a:xfrm>
            <a:off x="838196" y="3279946"/>
            <a:ext cx="9151623" cy="656077"/>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sz="1600" dirty="0"/>
              <a:t>Many diseases can cause bone marrow failure, resulting in greatly reduced to absent hematopoiesis with subsequent pancytopenia.</a:t>
            </a:r>
          </a:p>
        </p:txBody>
      </p:sp>
    </p:spTree>
    <p:extLst>
      <p:ext uri="{BB962C8B-B14F-4D97-AF65-F5344CB8AC3E}">
        <p14:creationId xmlns:p14="http://schemas.microsoft.com/office/powerpoint/2010/main" val="129555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5" presetClass="emph" presetSubtype="0" grpId="0" nodeType="withEffect">
                                  <p:stCondLst>
                                    <p:cond delay="0"/>
                                  </p:stCondLst>
                                  <p:childTnLst>
                                    <p:set>
                                      <p:cBhvr override="childStyle">
                                        <p:cTn id="12" dur="indefinite"/>
                                        <p:tgtEl>
                                          <p:spTgt spid="16"/>
                                        </p:tgtEl>
                                        <p:attrNameLst>
                                          <p:attrName>style.fontWeight</p:attrName>
                                        </p:attrNameLst>
                                      </p:cBhvr>
                                      <p:to>
                                        <p:strVal val="bold"/>
                                      </p:to>
                                    </p:set>
                                  </p:childTnLst>
                                </p:cTn>
                              </p:par>
                              <p:par>
                                <p:cTn id="13" presetID="15" presetClass="emph" presetSubtype="0" grpId="0" nodeType="withEffect">
                                  <p:stCondLst>
                                    <p:cond delay="0"/>
                                  </p:stCondLst>
                                  <p:childTnLst>
                                    <p:set>
                                      <p:cBhvr override="childStyle">
                                        <p:cTn id="14" dur="indefinite"/>
                                        <p:tgtEl>
                                          <p:spTgt spid="7"/>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9A3756-D921-E049-B26C-F04C15F40055}"/>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ea typeface="Roboto Black" panose="02000000000000000000" pitchFamily="2" charset="0"/>
                <a:cs typeface="+mn-cs"/>
              </a:rPr>
              <a:t>Knowledge Check</a:t>
            </a:r>
            <a:endParaRPr lang="en-US" sz="2800" b="1" dirty="0">
              <a:ea typeface="Roboto Black" panose="02000000000000000000" pitchFamily="2" charset="0"/>
            </a:endParaRPr>
          </a:p>
        </p:txBody>
      </p:sp>
      <p:sp>
        <p:nvSpPr>
          <p:cNvPr id="4" name="Text Placeholder 3">
            <a:extLst>
              <a:ext uri="{FF2B5EF4-FFF2-40B4-BE49-F238E27FC236}">
                <a16:creationId xmlns:a16="http://schemas.microsoft.com/office/drawing/2014/main" id="{AA71016F-880B-BB4F-ACFB-C0446D0005E5}"/>
              </a:ext>
            </a:extLst>
          </p:cNvPr>
          <p:cNvSpPr txBox="1">
            <a:spLocks/>
          </p:cNvSpPr>
          <p:nvPr/>
        </p:nvSpPr>
        <p:spPr>
          <a:xfrm>
            <a:off x="838198" y="1026913"/>
            <a:ext cx="11119339" cy="76744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nSpc>
                <a:spcPct val="100000"/>
              </a:lnSpc>
              <a:buNone/>
            </a:pPr>
            <a:r>
              <a:rPr lang="en-US" sz="2200" b="1" dirty="0"/>
              <a:t>Keep your writing simple! Which sentences are appropriately concise?</a:t>
            </a:r>
            <a:br>
              <a:rPr lang="en-US" dirty="0"/>
            </a:br>
            <a:r>
              <a:rPr lang="en-US" sz="2000" i="1" dirty="0"/>
              <a:t>Select all that apply</a:t>
            </a:r>
            <a:r>
              <a:rPr lang="en-US" sz="2000" dirty="0"/>
              <a:t>. </a:t>
            </a:r>
            <a:endParaRPr lang="en-US" b="1" dirty="0">
              <a:latin typeface="Arial" panose="020B0604020202020204" pitchFamily="34" charset="0"/>
              <a:ea typeface="Roboto Medium" panose="02000000000000000000" pitchFamily="2" charset="0"/>
            </a:endParaRPr>
          </a:p>
        </p:txBody>
      </p:sp>
      <p:sp>
        <p:nvSpPr>
          <p:cNvPr id="6" name="TextBox 5">
            <a:extLst>
              <a:ext uri="{FF2B5EF4-FFF2-40B4-BE49-F238E27FC236}">
                <a16:creationId xmlns:a16="http://schemas.microsoft.com/office/drawing/2014/main" id="{12691EB4-144E-E446-AEE8-CFB0E712BF2B}"/>
              </a:ext>
            </a:extLst>
          </p:cNvPr>
          <p:cNvSpPr txBox="1"/>
          <p:nvPr/>
        </p:nvSpPr>
        <p:spPr>
          <a:xfrm>
            <a:off x="838197" y="2045022"/>
            <a:ext cx="9497289" cy="1391343"/>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dirty="0"/>
              <a:t>While it is no secret that pathogenic bacteria are able to develop antibiotic resistant variants, a less well-appreciated fact is that a small number of bacteria, including some of nature's nastiest pathogens, can resist antibiotics and escape antibiotic treatments without relying on variants.</a:t>
            </a:r>
          </a:p>
        </p:txBody>
      </p:sp>
      <p:sp>
        <p:nvSpPr>
          <p:cNvPr id="15" name="Slide Number Placeholder 14">
            <a:extLst>
              <a:ext uri="{FF2B5EF4-FFF2-40B4-BE49-F238E27FC236}">
                <a16:creationId xmlns:a16="http://schemas.microsoft.com/office/drawing/2014/main" id="{8204C925-F182-E94A-9C6A-1C1235411DBA}"/>
              </a:ext>
            </a:extLst>
          </p:cNvPr>
          <p:cNvSpPr>
            <a:spLocks noGrp="1"/>
          </p:cNvSpPr>
          <p:nvPr>
            <p:ph type="sldNum" sz="quarter" idx="11"/>
          </p:nvPr>
        </p:nvSpPr>
        <p:spPr/>
        <p:txBody>
          <a:bodyPr/>
          <a:lstStyle/>
          <a:p>
            <a:r>
              <a:rPr lang="en-US" dirty="0"/>
              <a:t>Slide </a:t>
            </a:r>
            <a:fld id="{D68028E8-FA4C-4542-87ED-7A63BE53FA53}" type="slidenum">
              <a:rPr lang="en-US" smtClean="0"/>
              <a:pPr/>
              <a:t>58</a:t>
            </a:fld>
            <a:r>
              <a:rPr lang="en-US" dirty="0"/>
              <a:t> of 71</a:t>
            </a:r>
            <a:endParaRPr lang="en-US" dirty="0">
              <a:latin typeface="Arial Narrow" panose="020B0604020202020204" pitchFamily="34" charset="0"/>
              <a:cs typeface="Arial Narrow" panose="020B0604020202020204" pitchFamily="34" charset="0"/>
            </a:endParaRPr>
          </a:p>
        </p:txBody>
      </p:sp>
      <p:sp>
        <p:nvSpPr>
          <p:cNvPr id="16" name="TextBox 15">
            <a:extLst>
              <a:ext uri="{FF2B5EF4-FFF2-40B4-BE49-F238E27FC236}">
                <a16:creationId xmlns:a16="http://schemas.microsoft.com/office/drawing/2014/main" id="{1D0E1B03-0FC3-C64C-8812-96E13A190C8F}"/>
              </a:ext>
            </a:extLst>
          </p:cNvPr>
          <p:cNvSpPr txBox="1"/>
          <p:nvPr/>
        </p:nvSpPr>
        <p:spPr>
          <a:xfrm>
            <a:off x="838196" y="4629769"/>
            <a:ext cx="9497291" cy="1058944"/>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dirty="0"/>
              <a:t>Tape-lifting is a very useful and surprisingly non-destructive alternative to swabbing when you have to collect any biological materials deposited on surfaces, especially on porous substrates like paper, untreated wood, cardboard, sponge, and fabric.</a:t>
            </a:r>
          </a:p>
        </p:txBody>
      </p:sp>
      <p:sp>
        <p:nvSpPr>
          <p:cNvPr id="2" name="TextBox 1">
            <a:extLst>
              <a:ext uri="{FF2B5EF4-FFF2-40B4-BE49-F238E27FC236}">
                <a16:creationId xmlns:a16="http://schemas.microsoft.com/office/drawing/2014/main" id="{10463672-4C54-044B-8695-540500090BEE}"/>
              </a:ext>
            </a:extLst>
          </p:cNvPr>
          <p:cNvSpPr txBox="1"/>
          <p:nvPr/>
        </p:nvSpPr>
        <p:spPr>
          <a:xfrm>
            <a:off x="4121426" y="3145224"/>
            <a:ext cx="7578046" cy="707886"/>
          </a:xfrm>
          <a:prstGeom prst="rect">
            <a:avLst/>
          </a:prstGeom>
          <a:noFill/>
          <a:ln w="28575">
            <a:solidFill>
              <a:srgbClr val="7030A0"/>
            </a:solidFill>
          </a:ln>
        </p:spPr>
        <p:txBody>
          <a:bodyPr wrap="square" rtlCol="0">
            <a:spAutoFit/>
          </a:bodyPr>
          <a:lstStyle/>
          <a:p>
            <a:r>
              <a:rPr lang="en-US" sz="2000" i="1" dirty="0"/>
              <a:t>Some bacterial populations can exhibit antibiotic resistance without relying on variants.</a:t>
            </a:r>
            <a:endParaRPr lang="en-US" sz="1200" i="1" dirty="0"/>
          </a:p>
        </p:txBody>
      </p:sp>
      <p:sp>
        <p:nvSpPr>
          <p:cNvPr id="10" name="TextBox 9">
            <a:extLst>
              <a:ext uri="{FF2B5EF4-FFF2-40B4-BE49-F238E27FC236}">
                <a16:creationId xmlns:a16="http://schemas.microsoft.com/office/drawing/2014/main" id="{C2C33C26-C7B0-2440-97FF-2F822C367101}"/>
              </a:ext>
            </a:extLst>
          </p:cNvPr>
          <p:cNvSpPr txBox="1"/>
          <p:nvPr/>
        </p:nvSpPr>
        <p:spPr>
          <a:xfrm>
            <a:off x="2610678" y="5776950"/>
            <a:ext cx="9088794" cy="797078"/>
          </a:xfrm>
          <a:prstGeom prst="rect">
            <a:avLst/>
          </a:prstGeom>
          <a:noFill/>
          <a:ln w="28575">
            <a:solidFill>
              <a:srgbClr val="7030A0"/>
            </a:solidFill>
          </a:ln>
        </p:spPr>
        <p:txBody>
          <a:bodyPr wrap="square" rtlCol="0">
            <a:spAutoFit/>
          </a:bodyPr>
          <a:lstStyle/>
          <a:p>
            <a:pPr marL="19050" lvl="1">
              <a:lnSpc>
                <a:spcPct val="120000"/>
              </a:lnSpc>
            </a:pPr>
            <a:r>
              <a:rPr lang="en-US" sz="2000" i="1" dirty="0"/>
              <a:t>Tape-lifting is a non-destructive alternative to swabbing for collection of biological materials deposited on surfaces, especially on porous substrates.</a:t>
            </a:r>
            <a:endParaRPr lang="en-US" sz="3200" i="1" dirty="0"/>
          </a:p>
        </p:txBody>
      </p:sp>
    </p:spTree>
    <p:extLst>
      <p:ext uri="{BB962C8B-B14F-4D97-AF65-F5344CB8AC3E}">
        <p14:creationId xmlns:p14="http://schemas.microsoft.com/office/powerpoint/2010/main" val="253025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77F9-26D3-AA49-AFC7-0708F0E68ADB}"/>
              </a:ext>
            </a:extLst>
          </p:cNvPr>
          <p:cNvSpPr>
            <a:spLocks noGrp="1"/>
          </p:cNvSpPr>
          <p:nvPr>
            <p:ph type="ctrTitle" idx="4294967295"/>
          </p:nvPr>
        </p:nvSpPr>
        <p:spPr>
          <a:xfrm>
            <a:off x="1562083" y="2676525"/>
            <a:ext cx="9144000" cy="2159000"/>
          </a:xfrm>
          <a:prstGeom prst="rect">
            <a:avLst/>
          </a:prstGeom>
        </p:spPr>
        <p:txBody>
          <a:bodyPr>
            <a:noAutofit/>
          </a:bodyPr>
          <a:lstStyle/>
          <a:p>
            <a:pPr algn="l"/>
            <a:r>
              <a:rPr lang="en-US" sz="7200" b="1" dirty="0">
                <a:solidFill>
                  <a:srgbClr val="047C88"/>
                </a:solidFill>
                <a:latin typeface="Arial Narrow" panose="020B0604020202020204" pitchFamily="34" charset="0"/>
                <a:ea typeface="Roboto Black" panose="02000000000000000000" pitchFamily="2" charset="0"/>
                <a:cs typeface="Arial Narrow" panose="020B0604020202020204" pitchFamily="34" charset="0"/>
              </a:rPr>
              <a:t>Peer Review</a:t>
            </a:r>
          </a:p>
        </p:txBody>
      </p:sp>
      <p:sp>
        <p:nvSpPr>
          <p:cNvPr id="3" name="Subtitle 2">
            <a:extLst>
              <a:ext uri="{FF2B5EF4-FFF2-40B4-BE49-F238E27FC236}">
                <a16:creationId xmlns:a16="http://schemas.microsoft.com/office/drawing/2014/main" id="{480D0D7F-02CB-6B45-97E8-927C3456E2A2}"/>
              </a:ext>
            </a:extLst>
          </p:cNvPr>
          <p:cNvSpPr>
            <a:spLocks noGrp="1"/>
          </p:cNvSpPr>
          <p:nvPr>
            <p:ph type="subTitle" idx="4294967295"/>
          </p:nvPr>
        </p:nvSpPr>
        <p:spPr>
          <a:xfrm>
            <a:off x="1562083" y="1876425"/>
            <a:ext cx="1660525" cy="442913"/>
          </a:xfrm>
          <a:prstGeom prst="rect">
            <a:avLst/>
          </a:prstGeom>
        </p:spPr>
        <p:txBody>
          <a:bodyPr anchor="ctr">
            <a:normAutofit fontScale="77500" lnSpcReduction="20000"/>
          </a:bodyPr>
          <a:lstStyle/>
          <a:p>
            <a:pPr marL="0" indent="0" algn="l">
              <a:buNone/>
            </a:pPr>
            <a:r>
              <a:rPr lang="en-US" sz="2800" b="1" dirty="0">
                <a:solidFill>
                  <a:srgbClr val="047C88"/>
                </a:solidFill>
                <a:latin typeface="Arial" panose="020B0604020202020204" pitchFamily="34" charset="0"/>
                <a:ea typeface="Roboto" panose="02000000000000000000" pitchFamily="2" charset="0"/>
                <a:cs typeface="Arial" panose="020B0604020202020204" pitchFamily="34" charset="0"/>
              </a:rPr>
              <a:t>Chapter 3:</a:t>
            </a:r>
          </a:p>
        </p:txBody>
      </p:sp>
      <p:pic>
        <p:nvPicPr>
          <p:cNvPr id="6" name="Picture 5">
            <a:extLst>
              <a:ext uri="{FF2B5EF4-FFF2-40B4-BE49-F238E27FC236}">
                <a16:creationId xmlns:a16="http://schemas.microsoft.com/office/drawing/2014/main" id="{44359153-404A-4344-9A6B-D3D323728B1E}"/>
              </a:ext>
            </a:extLst>
          </p:cNvPr>
          <p:cNvPicPr>
            <a:picLocks noChangeAspect="1"/>
          </p:cNvPicPr>
          <p:nvPr/>
        </p:nvPicPr>
        <p:blipFill>
          <a:blip r:embed="rId3"/>
          <a:stretch>
            <a:fillRect/>
          </a:stretch>
        </p:blipFill>
        <p:spPr>
          <a:xfrm>
            <a:off x="1562083" y="2301861"/>
            <a:ext cx="1621692" cy="107690"/>
          </a:xfrm>
          <a:prstGeom prst="rect">
            <a:avLst/>
          </a:prstGeom>
        </p:spPr>
      </p:pic>
    </p:spTree>
    <p:extLst>
      <p:ext uri="{BB962C8B-B14F-4D97-AF65-F5344CB8AC3E}">
        <p14:creationId xmlns:p14="http://schemas.microsoft.com/office/powerpoint/2010/main" val="381510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5" y="1351098"/>
            <a:ext cx="7008295"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latin typeface="Arial" panose="020B0604020202020204" pitchFamily="34" charset="0"/>
                <a:ea typeface="Roboto Medium" panose="02000000000000000000" pitchFamily="2" charset="0"/>
                <a:cs typeface="Arial" panose="020B0604020202020204" pitchFamily="34" charset="0"/>
              </a:rPr>
              <a:t>Make informed decisions about your manuscript!</a:t>
            </a:r>
          </a:p>
          <a:p>
            <a:pPr>
              <a:buClr>
                <a:srgbClr val="7030A0"/>
              </a:buClr>
            </a:pPr>
            <a:r>
              <a:rPr lang="en-US" sz="2000" dirty="0">
                <a:latin typeface="Arial" panose="020B0604020202020204" pitchFamily="34" charset="0"/>
                <a:ea typeface="Roboto" panose="02000000000000000000" pitchFamily="2" charset="0"/>
                <a:cs typeface="Arial" panose="020B0604020202020204" pitchFamily="34" charset="0"/>
              </a:rPr>
              <a:t>Review general writing tips.</a:t>
            </a:r>
          </a:p>
          <a:p>
            <a:pPr>
              <a:buClr>
                <a:srgbClr val="7030A0"/>
              </a:buClr>
            </a:pPr>
            <a:r>
              <a:rPr lang="en-US" sz="2000" dirty="0">
                <a:latin typeface="Arial" panose="020B0604020202020204" pitchFamily="34" charset="0"/>
                <a:ea typeface="Roboto" panose="02000000000000000000" pitchFamily="2" charset="0"/>
                <a:cs typeface="Arial" panose="020B0604020202020204" pitchFamily="34" charset="0"/>
              </a:rPr>
              <a:t>Learn scientific writing guidelines.</a:t>
            </a:r>
          </a:p>
          <a:p>
            <a:pPr>
              <a:buClr>
                <a:srgbClr val="7030A0"/>
              </a:buClr>
            </a:pPr>
            <a:r>
              <a:rPr lang="en-US" sz="2000" dirty="0">
                <a:latin typeface="Arial" panose="020B0604020202020204" pitchFamily="34" charset="0"/>
                <a:ea typeface="Roboto" panose="02000000000000000000" pitchFamily="2" charset="0"/>
                <a:cs typeface="Arial" panose="020B0604020202020204" pitchFamily="34" charset="0"/>
              </a:rPr>
              <a:t>Consult the submission or author guidelines provided by your target publication.</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Black" panose="02000000000000000000" pitchFamily="2" charset="0"/>
                <a:cs typeface="Arial" panose="020B0604020202020204" pitchFamily="34" charset="0"/>
              </a:rPr>
              <a:t>Developing Your Writing Style</a:t>
            </a:r>
            <a:endParaRPr lang="en-US" sz="2800" b="1" dirty="0">
              <a:latin typeface="Arial" panose="020B0604020202020204" pitchFamily="34" charset="0"/>
              <a:ea typeface="Roboto Black" panose="02000000000000000000" pitchFamily="2" charset="0"/>
              <a:cs typeface="Arial" panose="020B0604020202020204" pitchFamily="34" charset="0"/>
            </a:endParaRPr>
          </a:p>
        </p:txBody>
      </p:sp>
      <p:sp>
        <p:nvSpPr>
          <p:cNvPr id="3" name="Slide Number Placeholder 2">
            <a:extLst>
              <a:ext uri="{FF2B5EF4-FFF2-40B4-BE49-F238E27FC236}">
                <a16:creationId xmlns:a16="http://schemas.microsoft.com/office/drawing/2014/main" id="{4225E4B6-7D5A-9544-AC97-CE6B410BFC64}"/>
              </a:ext>
            </a:extLst>
          </p:cNvPr>
          <p:cNvSpPr>
            <a:spLocks noGrp="1"/>
          </p:cNvSpPr>
          <p:nvPr>
            <p:ph type="sldNum" sz="quarter" idx="11"/>
          </p:nvPr>
        </p:nvSpPr>
        <p:spPr/>
        <p:txBody>
          <a:bodyPr/>
          <a:lstStyle/>
          <a:p>
            <a:r>
              <a:rPr lang="en-US" dirty="0"/>
              <a:t>Slide </a:t>
            </a:r>
            <a:fld id="{D68028E8-FA4C-4542-87ED-7A63BE53FA53}" type="slidenum">
              <a:rPr lang="en-US" smtClean="0"/>
              <a:pPr/>
              <a:t>6</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6266192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ACEEE4-C8BE-8A46-B693-83233EA09B8D}"/>
              </a:ext>
            </a:extLst>
          </p:cNvPr>
          <p:cNvSpPr>
            <a:spLocks noGrp="1"/>
          </p:cNvSpPr>
          <p:nvPr>
            <p:ph type="sldNum" sz="quarter" idx="11"/>
          </p:nvPr>
        </p:nvSpPr>
        <p:spPr/>
        <p:txBody>
          <a:bodyPr/>
          <a:lstStyle/>
          <a:p>
            <a:r>
              <a:rPr lang="en-US" dirty="0"/>
              <a:t>Slide </a:t>
            </a:r>
            <a:fld id="{D68028E8-FA4C-4542-87ED-7A63BE53FA53}" type="slidenum">
              <a:rPr lang="en-US" smtClean="0"/>
              <a:pPr/>
              <a:t>60</a:t>
            </a:fld>
            <a:r>
              <a:rPr lang="en-US" dirty="0"/>
              <a:t> of 71</a:t>
            </a:r>
            <a:endParaRPr lang="en-US" dirty="0">
              <a:latin typeface="Arial Narrow" panose="020B0604020202020204" pitchFamily="34" charset="0"/>
              <a:cs typeface="Arial Narrow" panose="020B0604020202020204" pitchFamily="34" charset="0"/>
            </a:endParaRPr>
          </a:p>
        </p:txBody>
      </p:sp>
      <p:sp>
        <p:nvSpPr>
          <p:cNvPr id="3" name="Title 1">
            <a:extLst>
              <a:ext uri="{FF2B5EF4-FFF2-40B4-BE49-F238E27FC236}">
                <a16:creationId xmlns:a16="http://schemas.microsoft.com/office/drawing/2014/main" id="{C7E1635A-231C-A64A-967E-779047BA1A95}"/>
              </a:ext>
            </a:extLst>
          </p:cNvPr>
          <p:cNvSpPr txBox="1">
            <a:spLocks/>
          </p:cNvSpPr>
          <p:nvPr/>
        </p:nvSpPr>
        <p:spPr>
          <a:xfrm>
            <a:off x="863382"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Peer Review</a:t>
            </a:r>
          </a:p>
        </p:txBody>
      </p:sp>
      <p:sp>
        <p:nvSpPr>
          <p:cNvPr id="4" name="Text Placeholder 3">
            <a:extLst>
              <a:ext uri="{FF2B5EF4-FFF2-40B4-BE49-F238E27FC236}">
                <a16:creationId xmlns:a16="http://schemas.microsoft.com/office/drawing/2014/main" id="{788E4F3B-399A-6142-A503-33FEC54D20BC}"/>
              </a:ext>
            </a:extLst>
          </p:cNvPr>
          <p:cNvSpPr txBox="1">
            <a:spLocks/>
          </p:cNvSpPr>
          <p:nvPr/>
        </p:nvSpPr>
        <p:spPr>
          <a:xfrm>
            <a:off x="849516" y="1351097"/>
            <a:ext cx="6375659" cy="9138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t>Peer review is an irreplaceable part of the scientific writing process.</a:t>
            </a:r>
          </a:p>
        </p:txBody>
      </p:sp>
    </p:spTree>
    <p:extLst>
      <p:ext uri="{BB962C8B-B14F-4D97-AF65-F5344CB8AC3E}">
        <p14:creationId xmlns:p14="http://schemas.microsoft.com/office/powerpoint/2010/main" val="31224073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ACEEE4-C8BE-8A46-B693-83233EA09B8D}"/>
              </a:ext>
            </a:extLst>
          </p:cNvPr>
          <p:cNvSpPr>
            <a:spLocks noGrp="1"/>
          </p:cNvSpPr>
          <p:nvPr>
            <p:ph type="sldNum" sz="quarter" idx="11"/>
          </p:nvPr>
        </p:nvSpPr>
        <p:spPr/>
        <p:txBody>
          <a:bodyPr/>
          <a:lstStyle/>
          <a:p>
            <a:r>
              <a:rPr lang="en-US" dirty="0"/>
              <a:t>Slide </a:t>
            </a:r>
            <a:fld id="{D68028E8-FA4C-4542-87ED-7A63BE53FA53}" type="slidenum">
              <a:rPr lang="en-US" smtClean="0"/>
              <a:pPr/>
              <a:t>61</a:t>
            </a:fld>
            <a:r>
              <a:rPr lang="en-US" dirty="0"/>
              <a:t> of 71</a:t>
            </a:r>
            <a:endParaRPr lang="en-US" dirty="0">
              <a:latin typeface="Arial Narrow" panose="020B0604020202020204" pitchFamily="34" charset="0"/>
              <a:cs typeface="Arial Narrow" panose="020B0604020202020204" pitchFamily="34" charset="0"/>
            </a:endParaRPr>
          </a:p>
        </p:txBody>
      </p:sp>
      <p:sp>
        <p:nvSpPr>
          <p:cNvPr id="3" name="Title 1">
            <a:extLst>
              <a:ext uri="{FF2B5EF4-FFF2-40B4-BE49-F238E27FC236}">
                <a16:creationId xmlns:a16="http://schemas.microsoft.com/office/drawing/2014/main" id="{C7E1635A-231C-A64A-967E-779047BA1A95}"/>
              </a:ext>
            </a:extLst>
          </p:cNvPr>
          <p:cNvSpPr txBox="1">
            <a:spLocks/>
          </p:cNvSpPr>
          <p:nvPr/>
        </p:nvSpPr>
        <p:spPr>
          <a:xfrm>
            <a:off x="863382"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Feedback From Your Peers</a:t>
            </a:r>
          </a:p>
        </p:txBody>
      </p:sp>
      <p:sp>
        <p:nvSpPr>
          <p:cNvPr id="4" name="Text Placeholder 3">
            <a:extLst>
              <a:ext uri="{FF2B5EF4-FFF2-40B4-BE49-F238E27FC236}">
                <a16:creationId xmlns:a16="http://schemas.microsoft.com/office/drawing/2014/main" id="{788E4F3B-399A-6142-A503-33FEC54D20BC}"/>
              </a:ext>
            </a:extLst>
          </p:cNvPr>
          <p:cNvSpPr txBox="1">
            <a:spLocks/>
          </p:cNvSpPr>
          <p:nvPr/>
        </p:nvSpPr>
        <p:spPr>
          <a:xfrm>
            <a:off x="849516" y="1351097"/>
            <a:ext cx="6375659" cy="41915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7030A0"/>
              </a:buClr>
              <a:buNone/>
            </a:pPr>
            <a:r>
              <a:rPr lang="en-US" sz="2400" b="1" dirty="0"/>
              <a:t>As part of the peer review process:</a:t>
            </a:r>
          </a:p>
          <a:p>
            <a:pPr lvl="1">
              <a:lnSpc>
                <a:spcPct val="100000"/>
              </a:lnSpc>
              <a:spcBef>
                <a:spcPts val="1000"/>
              </a:spcBef>
              <a:buClr>
                <a:srgbClr val="7030A0"/>
              </a:buClr>
            </a:pPr>
            <a:r>
              <a:rPr lang="en-US" sz="2000" dirty="0"/>
              <a:t>Ask colleagues, friends, co-writers and other collaborators.</a:t>
            </a:r>
          </a:p>
          <a:p>
            <a:pPr lvl="1">
              <a:lnSpc>
                <a:spcPct val="100000"/>
              </a:lnSpc>
              <a:spcBef>
                <a:spcPts val="1000"/>
              </a:spcBef>
              <a:buClr>
                <a:srgbClr val="7030A0"/>
              </a:buClr>
            </a:pPr>
            <a:r>
              <a:rPr lang="en-US" sz="2000" dirty="0"/>
              <a:t>Collect opinions, suggestions and comments.</a:t>
            </a:r>
          </a:p>
          <a:p>
            <a:pPr lvl="1">
              <a:lnSpc>
                <a:spcPct val="100000"/>
              </a:lnSpc>
              <a:spcBef>
                <a:spcPts val="1000"/>
              </a:spcBef>
              <a:buClr>
                <a:srgbClr val="7030A0"/>
              </a:buClr>
            </a:pPr>
            <a:r>
              <a:rPr lang="en-US" sz="2000" dirty="0"/>
              <a:t>Incorporate feedback into revision process.</a:t>
            </a:r>
          </a:p>
          <a:p>
            <a:pPr marL="0" indent="0">
              <a:lnSpc>
                <a:spcPct val="100000"/>
              </a:lnSpc>
              <a:buClr>
                <a:srgbClr val="7030A0"/>
              </a:buClr>
              <a:buNone/>
            </a:pPr>
            <a:r>
              <a:rPr lang="en-US" sz="2400" b="1" dirty="0"/>
              <a:t>Ask early, ask often!</a:t>
            </a:r>
          </a:p>
          <a:p>
            <a:pPr lvl="1">
              <a:lnSpc>
                <a:spcPct val="100000"/>
              </a:lnSpc>
              <a:spcBef>
                <a:spcPts val="1000"/>
              </a:spcBef>
              <a:buClr>
                <a:srgbClr val="7030A0"/>
              </a:buClr>
            </a:pPr>
            <a:r>
              <a:rPr lang="en-US" sz="2000" dirty="0"/>
              <a:t>Don’t wait for a complete draft.</a:t>
            </a:r>
          </a:p>
          <a:p>
            <a:pPr lvl="1">
              <a:lnSpc>
                <a:spcPct val="100000"/>
              </a:lnSpc>
              <a:spcBef>
                <a:spcPts val="1000"/>
              </a:spcBef>
              <a:buClr>
                <a:srgbClr val="7030A0"/>
              </a:buClr>
            </a:pPr>
            <a:r>
              <a:rPr lang="en-US" sz="2000" dirty="0"/>
              <a:t>Get feedback in “pieces” to avoid being overwhelmed.</a:t>
            </a:r>
          </a:p>
        </p:txBody>
      </p:sp>
    </p:spTree>
    <p:extLst>
      <p:ext uri="{BB962C8B-B14F-4D97-AF65-F5344CB8AC3E}">
        <p14:creationId xmlns:p14="http://schemas.microsoft.com/office/powerpoint/2010/main" val="2214789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ACEEE4-C8BE-8A46-B693-83233EA09B8D}"/>
              </a:ext>
            </a:extLst>
          </p:cNvPr>
          <p:cNvSpPr>
            <a:spLocks noGrp="1"/>
          </p:cNvSpPr>
          <p:nvPr>
            <p:ph type="sldNum" sz="quarter" idx="11"/>
          </p:nvPr>
        </p:nvSpPr>
        <p:spPr/>
        <p:txBody>
          <a:bodyPr/>
          <a:lstStyle/>
          <a:p>
            <a:r>
              <a:rPr lang="en-US" dirty="0"/>
              <a:t>Slide </a:t>
            </a:r>
            <a:fld id="{D68028E8-FA4C-4542-87ED-7A63BE53FA53}" type="slidenum">
              <a:rPr lang="en-US" smtClean="0"/>
              <a:pPr/>
              <a:t>62</a:t>
            </a:fld>
            <a:r>
              <a:rPr lang="en-US" dirty="0"/>
              <a:t> of 71</a:t>
            </a:r>
            <a:endParaRPr lang="en-US" dirty="0">
              <a:latin typeface="Arial Narrow" panose="020B0604020202020204" pitchFamily="34" charset="0"/>
              <a:cs typeface="Arial Narrow" panose="020B0604020202020204" pitchFamily="34" charset="0"/>
            </a:endParaRPr>
          </a:p>
        </p:txBody>
      </p:sp>
      <p:sp>
        <p:nvSpPr>
          <p:cNvPr id="3" name="Title 1">
            <a:extLst>
              <a:ext uri="{FF2B5EF4-FFF2-40B4-BE49-F238E27FC236}">
                <a16:creationId xmlns:a16="http://schemas.microsoft.com/office/drawing/2014/main" id="{C7E1635A-231C-A64A-967E-779047BA1A95}"/>
              </a:ext>
            </a:extLst>
          </p:cNvPr>
          <p:cNvSpPr txBox="1">
            <a:spLocks/>
          </p:cNvSpPr>
          <p:nvPr/>
        </p:nvSpPr>
        <p:spPr>
          <a:xfrm>
            <a:off x="863382"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Feedback From Experts</a:t>
            </a:r>
          </a:p>
        </p:txBody>
      </p:sp>
      <p:sp>
        <p:nvSpPr>
          <p:cNvPr id="4" name="Text Placeholder 3">
            <a:extLst>
              <a:ext uri="{FF2B5EF4-FFF2-40B4-BE49-F238E27FC236}">
                <a16:creationId xmlns:a16="http://schemas.microsoft.com/office/drawing/2014/main" id="{788E4F3B-399A-6142-A503-33FEC54D20BC}"/>
              </a:ext>
            </a:extLst>
          </p:cNvPr>
          <p:cNvSpPr txBox="1">
            <a:spLocks/>
          </p:cNvSpPr>
          <p:nvPr/>
        </p:nvSpPr>
        <p:spPr>
          <a:xfrm>
            <a:off x="849516" y="1351097"/>
            <a:ext cx="6375659" cy="285514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7030A0"/>
              </a:buClr>
              <a:buNone/>
            </a:pPr>
            <a:r>
              <a:rPr lang="en-US" sz="2400" b="1" dirty="0"/>
              <a:t>When seeking outside reviewers:</a:t>
            </a:r>
          </a:p>
          <a:p>
            <a:pPr marL="292608" lvl="1" indent="-292608">
              <a:lnSpc>
                <a:spcPct val="100000"/>
              </a:lnSpc>
              <a:spcBef>
                <a:spcPts val="1000"/>
              </a:spcBef>
              <a:buClr>
                <a:srgbClr val="7030A0"/>
              </a:buClr>
            </a:pPr>
            <a:r>
              <a:rPr lang="en-US" sz="2000" dirty="0"/>
              <a:t>Contact 3-4 experts outside your organization.</a:t>
            </a:r>
          </a:p>
          <a:p>
            <a:pPr marL="292608" lvl="1" indent="-292608">
              <a:lnSpc>
                <a:spcPct val="100000"/>
              </a:lnSpc>
              <a:spcBef>
                <a:spcPts val="1000"/>
              </a:spcBef>
              <a:buClr>
                <a:srgbClr val="7030A0"/>
              </a:buClr>
            </a:pPr>
            <a:r>
              <a:rPr lang="en-US" sz="2000" dirty="0"/>
              <a:t>Ask them to review your work informally.</a:t>
            </a:r>
          </a:p>
          <a:p>
            <a:pPr marL="292608" lvl="1" indent="-292608">
              <a:lnSpc>
                <a:spcPct val="100000"/>
              </a:lnSpc>
              <a:spcBef>
                <a:spcPts val="1000"/>
              </a:spcBef>
              <a:buClr>
                <a:srgbClr val="7030A0"/>
              </a:buClr>
            </a:pPr>
            <a:r>
              <a:rPr lang="en-US" sz="2000" dirty="0"/>
              <a:t>Provide guiding questions around any key issues.</a:t>
            </a:r>
          </a:p>
          <a:p>
            <a:pPr marL="292608" lvl="1" indent="-292608">
              <a:lnSpc>
                <a:spcPct val="100000"/>
              </a:lnSpc>
              <a:spcBef>
                <a:spcPts val="1000"/>
              </a:spcBef>
              <a:buClr>
                <a:srgbClr val="7030A0"/>
              </a:buClr>
            </a:pPr>
            <a:r>
              <a:rPr lang="en-US" sz="2000" dirty="0"/>
              <a:t>Be open to feedback.</a:t>
            </a:r>
          </a:p>
          <a:p>
            <a:pPr marL="292608" lvl="1" indent="-292608">
              <a:lnSpc>
                <a:spcPct val="100000"/>
              </a:lnSpc>
              <a:spcBef>
                <a:spcPts val="1000"/>
              </a:spcBef>
              <a:buClr>
                <a:srgbClr val="7030A0"/>
              </a:buClr>
            </a:pPr>
            <a:r>
              <a:rPr lang="en-US" sz="2000" dirty="0"/>
              <a:t>Be kind and appreciative.</a:t>
            </a:r>
          </a:p>
          <a:p>
            <a:pPr marL="292608" lvl="1" indent="-292608">
              <a:lnSpc>
                <a:spcPct val="100000"/>
              </a:lnSpc>
              <a:spcBef>
                <a:spcPts val="1000"/>
              </a:spcBef>
              <a:buClr>
                <a:srgbClr val="7030A0"/>
              </a:buClr>
            </a:pPr>
            <a:r>
              <a:rPr lang="en-US" sz="2000" dirty="0"/>
              <a:t>Acknowledge these reviewers in your manuscript.</a:t>
            </a:r>
          </a:p>
        </p:txBody>
      </p:sp>
    </p:spTree>
    <p:extLst>
      <p:ext uri="{BB962C8B-B14F-4D97-AF65-F5344CB8AC3E}">
        <p14:creationId xmlns:p14="http://schemas.microsoft.com/office/powerpoint/2010/main" val="12472565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ACEEE4-C8BE-8A46-B693-83233EA09B8D}"/>
              </a:ext>
            </a:extLst>
          </p:cNvPr>
          <p:cNvSpPr>
            <a:spLocks noGrp="1"/>
          </p:cNvSpPr>
          <p:nvPr>
            <p:ph type="sldNum" sz="quarter" idx="11"/>
          </p:nvPr>
        </p:nvSpPr>
        <p:spPr/>
        <p:txBody>
          <a:bodyPr/>
          <a:lstStyle/>
          <a:p>
            <a:r>
              <a:rPr lang="en-US" dirty="0"/>
              <a:t>Slide </a:t>
            </a:r>
            <a:fld id="{D68028E8-FA4C-4542-87ED-7A63BE53FA53}" type="slidenum">
              <a:rPr lang="en-US" smtClean="0"/>
              <a:pPr/>
              <a:t>63</a:t>
            </a:fld>
            <a:r>
              <a:rPr lang="en-US" dirty="0"/>
              <a:t> of 71</a:t>
            </a:r>
            <a:endParaRPr lang="en-US" dirty="0">
              <a:latin typeface="Arial Narrow" panose="020B0604020202020204" pitchFamily="34" charset="0"/>
              <a:cs typeface="Arial Narrow" panose="020B0604020202020204" pitchFamily="34" charset="0"/>
            </a:endParaRPr>
          </a:p>
        </p:txBody>
      </p:sp>
      <p:sp>
        <p:nvSpPr>
          <p:cNvPr id="3" name="Title 1">
            <a:extLst>
              <a:ext uri="{FF2B5EF4-FFF2-40B4-BE49-F238E27FC236}">
                <a16:creationId xmlns:a16="http://schemas.microsoft.com/office/drawing/2014/main" id="{C7E1635A-231C-A64A-967E-779047BA1A95}"/>
              </a:ext>
            </a:extLst>
          </p:cNvPr>
          <p:cNvSpPr txBox="1">
            <a:spLocks/>
          </p:cNvSpPr>
          <p:nvPr/>
        </p:nvSpPr>
        <p:spPr>
          <a:xfrm>
            <a:off x="863382"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Your Reviewers</a:t>
            </a:r>
          </a:p>
        </p:txBody>
      </p:sp>
      <p:sp>
        <p:nvSpPr>
          <p:cNvPr id="4" name="Text Placeholder 3">
            <a:extLst>
              <a:ext uri="{FF2B5EF4-FFF2-40B4-BE49-F238E27FC236}">
                <a16:creationId xmlns:a16="http://schemas.microsoft.com/office/drawing/2014/main" id="{788E4F3B-399A-6142-A503-33FEC54D20BC}"/>
              </a:ext>
            </a:extLst>
          </p:cNvPr>
          <p:cNvSpPr txBox="1">
            <a:spLocks/>
          </p:cNvSpPr>
          <p:nvPr/>
        </p:nvSpPr>
        <p:spPr>
          <a:xfrm>
            <a:off x="849516" y="1351097"/>
            <a:ext cx="6375659" cy="48105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7030A0"/>
              </a:buClr>
              <a:buNone/>
            </a:pPr>
            <a:r>
              <a:rPr lang="en-US" sz="2200" b="1" dirty="0"/>
              <a:t>Take a moment to write down your thoughts about potential sources of feedback </a:t>
            </a:r>
            <a:br>
              <a:rPr lang="en-US" sz="2200" b="1" dirty="0"/>
            </a:br>
            <a:r>
              <a:rPr lang="en-US" sz="2200" b="1" dirty="0"/>
              <a:t>for your paper.</a:t>
            </a:r>
          </a:p>
          <a:p>
            <a:pPr marL="292608" indent="-292608">
              <a:lnSpc>
                <a:spcPct val="100000"/>
              </a:lnSpc>
              <a:buClr>
                <a:srgbClr val="7030A0"/>
              </a:buClr>
            </a:pPr>
            <a:r>
              <a:rPr lang="en-US" sz="2000" dirty="0"/>
              <a:t>Think about your colleagues, peers and mentors. </a:t>
            </a:r>
          </a:p>
          <a:p>
            <a:pPr lvl="1">
              <a:lnSpc>
                <a:spcPct val="100000"/>
              </a:lnSpc>
              <a:buClr>
                <a:srgbClr val="7030A0"/>
              </a:buClr>
            </a:pPr>
            <a:r>
              <a:rPr lang="en-US" sz="1800" dirty="0"/>
              <a:t>Who would be good peer reviewers?</a:t>
            </a:r>
          </a:p>
          <a:p>
            <a:pPr lvl="1">
              <a:lnSpc>
                <a:spcPct val="100000"/>
              </a:lnSpc>
              <a:buClr>
                <a:srgbClr val="7030A0"/>
              </a:buClr>
            </a:pPr>
            <a:r>
              <a:rPr lang="en-US" sz="1800" dirty="0"/>
              <a:t>How will you contact them about your work?</a:t>
            </a:r>
          </a:p>
          <a:p>
            <a:pPr lvl="1">
              <a:lnSpc>
                <a:spcPct val="100000"/>
              </a:lnSpc>
              <a:buClr>
                <a:srgbClr val="7030A0"/>
              </a:buClr>
            </a:pPr>
            <a:r>
              <a:rPr lang="en-US" sz="1800" dirty="0"/>
              <a:t>Take notes and keep them for later reference.</a:t>
            </a:r>
          </a:p>
          <a:p>
            <a:pPr marL="292608" indent="-292608">
              <a:lnSpc>
                <a:spcPct val="100000"/>
              </a:lnSpc>
              <a:buClr>
                <a:srgbClr val="7030A0"/>
              </a:buClr>
            </a:pPr>
            <a:r>
              <a:rPr lang="en-US" sz="2000" dirty="0"/>
              <a:t>Think also about the experts in your field, like the authors of papers that have guided your work. </a:t>
            </a:r>
            <a:endParaRPr lang="en-US" sz="2400" dirty="0"/>
          </a:p>
          <a:p>
            <a:pPr lvl="1">
              <a:lnSpc>
                <a:spcPct val="100000"/>
              </a:lnSpc>
              <a:buClr>
                <a:srgbClr val="7030A0"/>
              </a:buClr>
            </a:pPr>
            <a:r>
              <a:rPr lang="en-US" sz="1800" dirty="0"/>
              <a:t>How might you ask them to review your manuscript?</a:t>
            </a:r>
            <a:endParaRPr lang="en-US" dirty="0"/>
          </a:p>
        </p:txBody>
      </p:sp>
    </p:spTree>
    <p:extLst>
      <p:ext uri="{BB962C8B-B14F-4D97-AF65-F5344CB8AC3E}">
        <p14:creationId xmlns:p14="http://schemas.microsoft.com/office/powerpoint/2010/main" val="22983050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ACEEE4-C8BE-8A46-B693-83233EA09B8D}"/>
              </a:ext>
            </a:extLst>
          </p:cNvPr>
          <p:cNvSpPr>
            <a:spLocks noGrp="1"/>
          </p:cNvSpPr>
          <p:nvPr>
            <p:ph type="sldNum" sz="quarter" idx="11"/>
          </p:nvPr>
        </p:nvSpPr>
        <p:spPr/>
        <p:txBody>
          <a:bodyPr/>
          <a:lstStyle/>
          <a:p>
            <a:r>
              <a:rPr lang="en-US" dirty="0"/>
              <a:t>Slide </a:t>
            </a:r>
            <a:fld id="{D68028E8-FA4C-4542-87ED-7A63BE53FA53}" type="slidenum">
              <a:rPr lang="en-US" smtClean="0"/>
              <a:pPr/>
              <a:t>64</a:t>
            </a:fld>
            <a:r>
              <a:rPr lang="en-US" dirty="0"/>
              <a:t> of 71</a:t>
            </a:r>
            <a:endParaRPr lang="en-US" dirty="0">
              <a:latin typeface="Arial Narrow" panose="020B0604020202020204" pitchFamily="34" charset="0"/>
              <a:cs typeface="Arial Narrow" panose="020B0604020202020204" pitchFamily="34" charset="0"/>
            </a:endParaRPr>
          </a:p>
        </p:txBody>
      </p:sp>
      <p:sp>
        <p:nvSpPr>
          <p:cNvPr id="3" name="Title 1">
            <a:extLst>
              <a:ext uri="{FF2B5EF4-FFF2-40B4-BE49-F238E27FC236}">
                <a16:creationId xmlns:a16="http://schemas.microsoft.com/office/drawing/2014/main" id="{C7E1635A-231C-A64A-967E-779047BA1A95}"/>
              </a:ext>
            </a:extLst>
          </p:cNvPr>
          <p:cNvSpPr txBox="1">
            <a:spLocks/>
          </p:cNvSpPr>
          <p:nvPr/>
        </p:nvSpPr>
        <p:spPr>
          <a:xfrm>
            <a:off x="863382"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Becoming a Good Reviewer</a:t>
            </a:r>
          </a:p>
        </p:txBody>
      </p:sp>
      <p:sp>
        <p:nvSpPr>
          <p:cNvPr id="4" name="Text Placeholder 3">
            <a:extLst>
              <a:ext uri="{FF2B5EF4-FFF2-40B4-BE49-F238E27FC236}">
                <a16:creationId xmlns:a16="http://schemas.microsoft.com/office/drawing/2014/main" id="{788E4F3B-399A-6142-A503-33FEC54D20BC}"/>
              </a:ext>
            </a:extLst>
          </p:cNvPr>
          <p:cNvSpPr txBox="1">
            <a:spLocks/>
          </p:cNvSpPr>
          <p:nvPr/>
        </p:nvSpPr>
        <p:spPr>
          <a:xfrm>
            <a:off x="849516" y="1351097"/>
            <a:ext cx="6375659" cy="48105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7030A0"/>
              </a:buClr>
            </a:pPr>
            <a:r>
              <a:rPr lang="en-US" sz="2200" b="1" dirty="0"/>
              <a:t>Be mindful </a:t>
            </a:r>
          </a:p>
          <a:p>
            <a:pPr lvl="1">
              <a:lnSpc>
                <a:spcPct val="100000"/>
              </a:lnSpc>
              <a:buClr>
                <a:srgbClr val="7030A0"/>
              </a:buClr>
            </a:pPr>
            <a:r>
              <a:rPr lang="en-US" sz="2000" dirty="0"/>
              <a:t>Time and deadlines</a:t>
            </a:r>
          </a:p>
          <a:p>
            <a:pPr lvl="1">
              <a:lnSpc>
                <a:spcPct val="100000"/>
              </a:lnSpc>
              <a:buClr>
                <a:srgbClr val="7030A0"/>
              </a:buClr>
            </a:pPr>
            <a:r>
              <a:rPr lang="en-US" sz="2000" dirty="0"/>
              <a:t>Ask for an extension if needed</a:t>
            </a:r>
          </a:p>
          <a:p>
            <a:pPr>
              <a:lnSpc>
                <a:spcPct val="100000"/>
              </a:lnSpc>
              <a:buClr>
                <a:srgbClr val="7030A0"/>
              </a:buClr>
            </a:pPr>
            <a:r>
              <a:rPr lang="en-US" sz="2200" b="1" dirty="0"/>
              <a:t>Be intentional </a:t>
            </a:r>
          </a:p>
          <a:p>
            <a:pPr lvl="1">
              <a:lnSpc>
                <a:spcPct val="100000"/>
              </a:lnSpc>
              <a:buClr>
                <a:srgbClr val="7030A0"/>
              </a:buClr>
            </a:pPr>
            <a:r>
              <a:rPr lang="en-US" sz="2000" dirty="0"/>
              <a:t>Approach the work with a desire to review</a:t>
            </a:r>
          </a:p>
          <a:p>
            <a:pPr lvl="1">
              <a:lnSpc>
                <a:spcPct val="100000"/>
              </a:lnSpc>
              <a:buClr>
                <a:srgbClr val="7030A0"/>
              </a:buClr>
            </a:pPr>
            <a:r>
              <a:rPr lang="en-US" sz="2000" dirty="0"/>
              <a:t>Take your time with the review</a:t>
            </a:r>
          </a:p>
          <a:p>
            <a:pPr lvl="1">
              <a:lnSpc>
                <a:spcPct val="100000"/>
              </a:lnSpc>
              <a:buClr>
                <a:srgbClr val="7030A0"/>
              </a:buClr>
            </a:pPr>
            <a:r>
              <a:rPr lang="en-US" sz="2000" dirty="0"/>
              <a:t>Take note of what the author has asked</a:t>
            </a:r>
          </a:p>
          <a:p>
            <a:pPr>
              <a:lnSpc>
                <a:spcPct val="100000"/>
              </a:lnSpc>
              <a:buClr>
                <a:srgbClr val="7030A0"/>
              </a:buClr>
            </a:pPr>
            <a:r>
              <a:rPr lang="en-US" sz="2200" b="1" dirty="0"/>
              <a:t>Be detailed and specific</a:t>
            </a:r>
          </a:p>
          <a:p>
            <a:pPr>
              <a:lnSpc>
                <a:spcPct val="100000"/>
              </a:lnSpc>
              <a:buClr>
                <a:srgbClr val="7030A0"/>
              </a:buClr>
            </a:pPr>
            <a:r>
              <a:rPr lang="en-US" sz="2200" b="1" dirty="0"/>
              <a:t>Be thoughtful </a:t>
            </a:r>
          </a:p>
          <a:p>
            <a:pPr lvl="1">
              <a:lnSpc>
                <a:spcPct val="100000"/>
              </a:lnSpc>
              <a:buClr>
                <a:srgbClr val="7030A0"/>
              </a:buClr>
            </a:pPr>
            <a:r>
              <a:rPr lang="en-US" sz="2000" dirty="0"/>
              <a:t>Read the guidelines</a:t>
            </a:r>
          </a:p>
          <a:p>
            <a:pPr lvl="1">
              <a:lnSpc>
                <a:spcPct val="100000"/>
              </a:lnSpc>
              <a:buClr>
                <a:srgbClr val="7030A0"/>
              </a:buClr>
            </a:pPr>
            <a:r>
              <a:rPr lang="en-US" sz="2000" dirty="0"/>
              <a:t>Ask for guidelines if none are given</a:t>
            </a:r>
          </a:p>
        </p:txBody>
      </p:sp>
      <p:sp>
        <p:nvSpPr>
          <p:cNvPr id="5" name="Rounded Rectangle 4">
            <a:extLst>
              <a:ext uri="{FF2B5EF4-FFF2-40B4-BE49-F238E27FC236}">
                <a16:creationId xmlns:a16="http://schemas.microsoft.com/office/drawing/2014/main" id="{AA7AF4E6-18FA-1C46-9DD3-E8405FC87BB6}"/>
              </a:ext>
            </a:extLst>
          </p:cNvPr>
          <p:cNvSpPr/>
          <p:nvPr/>
        </p:nvSpPr>
        <p:spPr>
          <a:xfrm>
            <a:off x="8488506" y="2354095"/>
            <a:ext cx="2387018" cy="2387018"/>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The scientific community needs good content!</a:t>
            </a:r>
          </a:p>
        </p:txBody>
      </p:sp>
    </p:spTree>
    <p:extLst>
      <p:ext uri="{BB962C8B-B14F-4D97-AF65-F5344CB8AC3E}">
        <p14:creationId xmlns:p14="http://schemas.microsoft.com/office/powerpoint/2010/main" val="85008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1C21DB-31B3-8740-A39B-F5EB3ECB558B}"/>
              </a:ext>
            </a:extLst>
          </p:cNvPr>
          <p:cNvSpPr>
            <a:spLocks noGrp="1"/>
          </p:cNvSpPr>
          <p:nvPr>
            <p:ph type="sldNum" sz="quarter" idx="11"/>
          </p:nvPr>
        </p:nvSpPr>
        <p:spPr/>
        <p:txBody>
          <a:bodyPr/>
          <a:lstStyle/>
          <a:p>
            <a:r>
              <a:rPr lang="en-US" dirty="0"/>
              <a:t>Slide </a:t>
            </a:r>
            <a:fld id="{D68028E8-FA4C-4542-87ED-7A63BE53FA53}" type="slidenum">
              <a:rPr lang="en-US" smtClean="0"/>
              <a:pPr/>
              <a:t>65</a:t>
            </a:fld>
            <a:r>
              <a:rPr lang="en-US" dirty="0"/>
              <a:t> of 71</a:t>
            </a:r>
            <a:endParaRPr lang="en-US" dirty="0">
              <a:latin typeface="Arial Narrow" panose="020B0604020202020204" pitchFamily="34" charset="0"/>
              <a:cs typeface="Arial Narrow" panose="020B0604020202020204" pitchFamily="34" charset="0"/>
            </a:endParaRPr>
          </a:p>
        </p:txBody>
      </p:sp>
      <p:sp>
        <p:nvSpPr>
          <p:cNvPr id="3" name="Title 1">
            <a:extLst>
              <a:ext uri="{FF2B5EF4-FFF2-40B4-BE49-F238E27FC236}">
                <a16:creationId xmlns:a16="http://schemas.microsoft.com/office/drawing/2014/main" id="{586A78FB-22D5-614C-8D1F-BDE51C7AF2D3}"/>
              </a:ext>
            </a:extLst>
          </p:cNvPr>
          <p:cNvSpPr txBox="1">
            <a:spLocks/>
          </p:cNvSpPr>
          <p:nvPr/>
        </p:nvSpPr>
        <p:spPr>
          <a:xfrm>
            <a:off x="863382"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Becoming a Good Reviewer</a:t>
            </a:r>
          </a:p>
        </p:txBody>
      </p:sp>
      <p:sp>
        <p:nvSpPr>
          <p:cNvPr id="4" name="Rectangle 3">
            <a:extLst>
              <a:ext uri="{FF2B5EF4-FFF2-40B4-BE49-F238E27FC236}">
                <a16:creationId xmlns:a16="http://schemas.microsoft.com/office/drawing/2014/main" id="{FC6745BE-ED66-0241-A1F7-F1B379B3CB97}"/>
              </a:ext>
            </a:extLst>
          </p:cNvPr>
          <p:cNvSpPr/>
          <p:nvPr/>
        </p:nvSpPr>
        <p:spPr>
          <a:xfrm>
            <a:off x="863382" y="1828800"/>
            <a:ext cx="2794218" cy="787791"/>
          </a:xfrm>
          <a:prstGeom prst="rect">
            <a:avLst/>
          </a:prstGeom>
          <a:solidFill>
            <a:srgbClr val="047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Read</a:t>
            </a:r>
          </a:p>
        </p:txBody>
      </p:sp>
      <p:sp>
        <p:nvSpPr>
          <p:cNvPr id="5" name="Rectangle 4">
            <a:extLst>
              <a:ext uri="{FF2B5EF4-FFF2-40B4-BE49-F238E27FC236}">
                <a16:creationId xmlns:a16="http://schemas.microsoft.com/office/drawing/2014/main" id="{962D717D-4387-DA4F-A488-BC58C0425493}"/>
              </a:ext>
            </a:extLst>
          </p:cNvPr>
          <p:cNvSpPr/>
          <p:nvPr/>
        </p:nvSpPr>
        <p:spPr>
          <a:xfrm>
            <a:off x="863382" y="2757267"/>
            <a:ext cx="2794218" cy="787791"/>
          </a:xfrm>
          <a:prstGeom prst="rect">
            <a:avLst/>
          </a:prstGeom>
          <a:solidFill>
            <a:srgbClr val="047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Be Thorough</a:t>
            </a:r>
          </a:p>
        </p:txBody>
      </p:sp>
      <p:sp>
        <p:nvSpPr>
          <p:cNvPr id="6" name="Rectangle 5">
            <a:extLst>
              <a:ext uri="{FF2B5EF4-FFF2-40B4-BE49-F238E27FC236}">
                <a16:creationId xmlns:a16="http://schemas.microsoft.com/office/drawing/2014/main" id="{1978CFEE-01C5-764E-B53F-8BA7017DB758}"/>
              </a:ext>
            </a:extLst>
          </p:cNvPr>
          <p:cNvSpPr/>
          <p:nvPr/>
        </p:nvSpPr>
        <p:spPr>
          <a:xfrm>
            <a:off x="863382" y="3685734"/>
            <a:ext cx="2794218" cy="787791"/>
          </a:xfrm>
          <a:prstGeom prst="rect">
            <a:avLst/>
          </a:prstGeom>
          <a:solidFill>
            <a:srgbClr val="047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Be Specific</a:t>
            </a:r>
          </a:p>
        </p:txBody>
      </p:sp>
      <p:sp>
        <p:nvSpPr>
          <p:cNvPr id="7" name="Rectangle 6">
            <a:extLst>
              <a:ext uri="{FF2B5EF4-FFF2-40B4-BE49-F238E27FC236}">
                <a16:creationId xmlns:a16="http://schemas.microsoft.com/office/drawing/2014/main" id="{018F0799-585A-374A-85AA-759AB7D0346F}"/>
              </a:ext>
            </a:extLst>
          </p:cNvPr>
          <p:cNvSpPr/>
          <p:nvPr/>
        </p:nvSpPr>
        <p:spPr>
          <a:xfrm>
            <a:off x="863382" y="4614201"/>
            <a:ext cx="2794218" cy="787791"/>
          </a:xfrm>
          <a:prstGeom prst="rect">
            <a:avLst/>
          </a:prstGeom>
          <a:solidFill>
            <a:srgbClr val="047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Be Constructive</a:t>
            </a:r>
          </a:p>
        </p:txBody>
      </p:sp>
      <p:sp>
        <p:nvSpPr>
          <p:cNvPr id="8" name="Rounded Rectangle 7">
            <a:extLst>
              <a:ext uri="{FF2B5EF4-FFF2-40B4-BE49-F238E27FC236}">
                <a16:creationId xmlns:a16="http://schemas.microsoft.com/office/drawing/2014/main" id="{CEBB17FA-6786-DD45-8BEB-ADB750C0D170}"/>
              </a:ext>
            </a:extLst>
          </p:cNvPr>
          <p:cNvSpPr/>
          <p:nvPr/>
        </p:nvSpPr>
        <p:spPr>
          <a:xfrm>
            <a:off x="4023360" y="1828800"/>
            <a:ext cx="7596554" cy="3573192"/>
          </a:xfrm>
          <a:prstGeom prst="roundRect">
            <a:avLst/>
          </a:prstGeom>
          <a:solidFill>
            <a:schemeClr val="bg1"/>
          </a:solidFill>
          <a:ln w="38100">
            <a:solidFill>
              <a:srgbClr val="047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6C1298-7422-E049-A41D-D223BB2BD8DF}"/>
              </a:ext>
            </a:extLst>
          </p:cNvPr>
          <p:cNvSpPr txBox="1"/>
          <p:nvPr/>
        </p:nvSpPr>
        <p:spPr>
          <a:xfrm>
            <a:off x="4712677" y="3070181"/>
            <a:ext cx="6217920" cy="1231106"/>
          </a:xfrm>
          <a:prstGeom prst="rect">
            <a:avLst/>
          </a:prstGeom>
          <a:solidFill>
            <a:schemeClr val="bg1"/>
          </a:solidFill>
        </p:spPr>
        <p:txBody>
          <a:bodyPr wrap="square" rtlCol="0" anchor="ctr">
            <a:spAutoFit/>
          </a:bodyPr>
          <a:lstStyle/>
          <a:p>
            <a:pPr marL="295275" lvl="1" indent="-285750">
              <a:buClr>
                <a:srgbClr val="7030A0"/>
              </a:buClr>
              <a:buFont typeface="Arial" panose="020B0604020202020204" pitchFamily="34" charset="0"/>
              <a:buChar char="•"/>
            </a:pPr>
            <a:r>
              <a:rPr lang="en-US" sz="2800" dirty="0"/>
              <a:t>Read the </a:t>
            </a:r>
            <a:r>
              <a:rPr lang="en-US" sz="2800" i="1" dirty="0"/>
              <a:t>entire article</a:t>
            </a:r>
            <a:r>
              <a:rPr lang="en-US" sz="2800" dirty="0"/>
              <a:t>.</a:t>
            </a:r>
          </a:p>
          <a:p>
            <a:pPr marL="295275" lvl="1" indent="-285750">
              <a:buClr>
                <a:srgbClr val="7030A0"/>
              </a:buClr>
              <a:buFont typeface="Arial" panose="020B0604020202020204" pitchFamily="34" charset="0"/>
              <a:buChar char="•"/>
            </a:pPr>
            <a:r>
              <a:rPr lang="en-US" sz="2800" dirty="0"/>
              <a:t>Assess all figures, tables and data.</a:t>
            </a:r>
          </a:p>
          <a:p>
            <a:endParaRPr lang="en-US" dirty="0"/>
          </a:p>
        </p:txBody>
      </p:sp>
      <p:sp>
        <p:nvSpPr>
          <p:cNvPr id="10" name="TextBox 9">
            <a:extLst>
              <a:ext uri="{FF2B5EF4-FFF2-40B4-BE49-F238E27FC236}">
                <a16:creationId xmlns:a16="http://schemas.microsoft.com/office/drawing/2014/main" id="{89D8424D-79C7-4D4F-932F-972E5E662924}"/>
              </a:ext>
            </a:extLst>
          </p:cNvPr>
          <p:cNvSpPr txBox="1"/>
          <p:nvPr/>
        </p:nvSpPr>
        <p:spPr>
          <a:xfrm>
            <a:off x="4712677" y="2746182"/>
            <a:ext cx="6133999" cy="2246769"/>
          </a:xfrm>
          <a:prstGeom prst="rect">
            <a:avLst/>
          </a:prstGeom>
          <a:solidFill>
            <a:schemeClr val="bg1"/>
          </a:solidFill>
        </p:spPr>
        <p:txBody>
          <a:bodyPr wrap="square" rtlCol="0" anchor="ctr">
            <a:spAutoFit/>
          </a:bodyPr>
          <a:lstStyle/>
          <a:p>
            <a:pPr marL="295275" lvl="1" indent="-285750">
              <a:buClr>
                <a:srgbClr val="7030A0"/>
              </a:buClr>
              <a:buFont typeface="Arial" panose="020B0604020202020204" pitchFamily="34" charset="0"/>
              <a:buChar char="•"/>
            </a:pPr>
            <a:r>
              <a:rPr lang="en-US" sz="2800" dirty="0"/>
              <a:t>Discuss the article in full </a:t>
            </a:r>
            <a:r>
              <a:rPr lang="en-US" sz="2800" i="1" dirty="0"/>
              <a:t>and</a:t>
            </a:r>
            <a:r>
              <a:rPr lang="en-US" sz="2800" dirty="0"/>
              <a:t> as individual parts.</a:t>
            </a:r>
          </a:p>
          <a:p>
            <a:pPr marL="295275" lvl="1" indent="-285750">
              <a:buClr>
                <a:srgbClr val="7030A0"/>
              </a:buClr>
              <a:buFont typeface="Arial" panose="020B0604020202020204" pitchFamily="34" charset="0"/>
              <a:buChar char="•"/>
            </a:pPr>
            <a:r>
              <a:rPr lang="en-US" sz="2800" dirty="0"/>
              <a:t>Demonstrate your understanding of the article.</a:t>
            </a:r>
          </a:p>
          <a:p>
            <a:endParaRPr lang="en-US" sz="2800" dirty="0"/>
          </a:p>
        </p:txBody>
      </p:sp>
      <p:sp>
        <p:nvSpPr>
          <p:cNvPr id="11" name="TextBox 10">
            <a:extLst>
              <a:ext uri="{FF2B5EF4-FFF2-40B4-BE49-F238E27FC236}">
                <a16:creationId xmlns:a16="http://schemas.microsoft.com/office/drawing/2014/main" id="{8C0D2FFC-81CD-B44A-B25F-F12F2002AE52}"/>
              </a:ext>
            </a:extLst>
          </p:cNvPr>
          <p:cNvSpPr txBox="1"/>
          <p:nvPr/>
        </p:nvSpPr>
        <p:spPr>
          <a:xfrm>
            <a:off x="4712677" y="3208680"/>
            <a:ext cx="6333695" cy="954107"/>
          </a:xfrm>
          <a:prstGeom prst="rect">
            <a:avLst/>
          </a:prstGeom>
          <a:solidFill>
            <a:schemeClr val="bg1"/>
          </a:solidFill>
        </p:spPr>
        <p:txBody>
          <a:bodyPr wrap="square" rtlCol="0" anchor="ctr">
            <a:spAutoFit/>
          </a:bodyPr>
          <a:lstStyle/>
          <a:p>
            <a:pPr marL="457200" indent="-457200">
              <a:buClr>
                <a:srgbClr val="7030A0"/>
              </a:buClr>
              <a:buFont typeface="Arial" panose="020B0604020202020204" pitchFamily="34" charset="0"/>
              <a:buChar char="•"/>
            </a:pPr>
            <a:r>
              <a:rPr lang="en-US" sz="2800" dirty="0"/>
              <a:t>Provide </a:t>
            </a:r>
            <a:r>
              <a:rPr lang="en-US" sz="2800" i="1" dirty="0"/>
              <a:t>detailed</a:t>
            </a:r>
            <a:r>
              <a:rPr lang="en-US" sz="2800" dirty="0"/>
              <a:t> comments.</a:t>
            </a:r>
          </a:p>
          <a:p>
            <a:endParaRPr lang="en-US" sz="2800" dirty="0"/>
          </a:p>
        </p:txBody>
      </p:sp>
      <p:sp>
        <p:nvSpPr>
          <p:cNvPr id="12" name="TextBox 11">
            <a:extLst>
              <a:ext uri="{FF2B5EF4-FFF2-40B4-BE49-F238E27FC236}">
                <a16:creationId xmlns:a16="http://schemas.microsoft.com/office/drawing/2014/main" id="{D951392E-E0BD-0343-8E4E-4AE2A9C87977}"/>
              </a:ext>
            </a:extLst>
          </p:cNvPr>
          <p:cNvSpPr txBox="1"/>
          <p:nvPr/>
        </p:nvSpPr>
        <p:spPr>
          <a:xfrm>
            <a:off x="4712676" y="2330440"/>
            <a:ext cx="6333695" cy="2677656"/>
          </a:xfrm>
          <a:prstGeom prst="rect">
            <a:avLst/>
          </a:prstGeom>
          <a:solidFill>
            <a:schemeClr val="bg1"/>
          </a:solidFill>
        </p:spPr>
        <p:txBody>
          <a:bodyPr wrap="square" rtlCol="0">
            <a:spAutoFit/>
          </a:bodyPr>
          <a:lstStyle/>
          <a:p>
            <a:pPr marL="290513" lvl="1" indent="-290513">
              <a:buClr>
                <a:srgbClr val="7030A0"/>
              </a:buClr>
              <a:buFont typeface="Arial" panose="020B0604020202020204" pitchFamily="34" charset="0"/>
              <a:buChar char="•"/>
            </a:pPr>
            <a:r>
              <a:rPr lang="en-US" sz="2400" dirty="0"/>
              <a:t>Include concerns and criticism in constructive, respectful ways.</a:t>
            </a:r>
          </a:p>
          <a:p>
            <a:pPr marL="290513" lvl="1" indent="-290513">
              <a:buClr>
                <a:srgbClr val="7030A0"/>
              </a:buClr>
              <a:buFont typeface="Arial" panose="020B0604020202020204" pitchFamily="34" charset="0"/>
              <a:buChar char="•"/>
            </a:pPr>
            <a:r>
              <a:rPr lang="en-US" sz="2400" dirty="0"/>
              <a:t>Avoid derogatory comments or tone.</a:t>
            </a:r>
          </a:p>
          <a:p>
            <a:pPr marL="290513" lvl="1" indent="-290513">
              <a:buClr>
                <a:srgbClr val="7030A0"/>
              </a:buClr>
              <a:buFont typeface="Arial" panose="020B0604020202020204" pitchFamily="34" charset="0"/>
              <a:buChar char="•"/>
            </a:pPr>
            <a:r>
              <a:rPr lang="en-US" sz="2400" dirty="0"/>
              <a:t>Treat others as you would like to be treated.</a:t>
            </a:r>
          </a:p>
          <a:p>
            <a:pPr marL="290513" lvl="1" indent="-290513">
              <a:buClr>
                <a:srgbClr val="7030A0"/>
              </a:buClr>
              <a:buFont typeface="Arial" panose="020B0604020202020204" pitchFamily="34" charset="0"/>
              <a:buChar char="•"/>
            </a:pPr>
            <a:r>
              <a:rPr lang="en-US" sz="2400" dirty="0"/>
              <a:t>Focus your comments on the scientific content.</a:t>
            </a:r>
          </a:p>
        </p:txBody>
      </p:sp>
    </p:spTree>
    <p:extLst>
      <p:ext uri="{BB962C8B-B14F-4D97-AF65-F5344CB8AC3E}">
        <p14:creationId xmlns:p14="http://schemas.microsoft.com/office/powerpoint/2010/main" val="1248558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9" grpId="0" animBg="1"/>
      <p:bldP spid="9" grpId="1" animBg="1"/>
      <p:bldP spid="10" grpId="0" animBg="1"/>
      <p:bldP spid="10" grpId="1" animBg="1"/>
      <p:bldP spid="11" grpId="0" animBg="1"/>
      <p:bldP spid="11" grpId="1"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1C21DB-31B3-8740-A39B-F5EB3ECB558B}"/>
              </a:ext>
            </a:extLst>
          </p:cNvPr>
          <p:cNvSpPr>
            <a:spLocks noGrp="1"/>
          </p:cNvSpPr>
          <p:nvPr>
            <p:ph type="sldNum" sz="quarter" idx="11"/>
          </p:nvPr>
        </p:nvSpPr>
        <p:spPr/>
        <p:txBody>
          <a:bodyPr/>
          <a:lstStyle/>
          <a:p>
            <a:r>
              <a:rPr lang="en-US" dirty="0"/>
              <a:t>Slide </a:t>
            </a:r>
            <a:fld id="{D68028E8-FA4C-4542-87ED-7A63BE53FA53}" type="slidenum">
              <a:rPr lang="en-US" smtClean="0"/>
              <a:pPr/>
              <a:t>66</a:t>
            </a:fld>
            <a:r>
              <a:rPr lang="en-US" dirty="0"/>
              <a:t> of 71</a:t>
            </a:r>
            <a:endParaRPr lang="en-US" dirty="0">
              <a:latin typeface="Arial Narrow" panose="020B0604020202020204" pitchFamily="34" charset="0"/>
              <a:cs typeface="Arial Narrow" panose="020B0604020202020204" pitchFamily="34" charset="0"/>
            </a:endParaRPr>
          </a:p>
        </p:txBody>
      </p:sp>
      <p:sp>
        <p:nvSpPr>
          <p:cNvPr id="3" name="Title 1">
            <a:extLst>
              <a:ext uri="{FF2B5EF4-FFF2-40B4-BE49-F238E27FC236}">
                <a16:creationId xmlns:a16="http://schemas.microsoft.com/office/drawing/2014/main" id="{586A78FB-22D5-614C-8D1F-BDE51C7AF2D3}"/>
              </a:ext>
            </a:extLst>
          </p:cNvPr>
          <p:cNvSpPr txBox="1">
            <a:spLocks/>
          </p:cNvSpPr>
          <p:nvPr/>
        </p:nvSpPr>
        <p:spPr>
          <a:xfrm>
            <a:off x="863382"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schemeClr val="bg1"/>
                </a:solidFill>
                <a:ea typeface="Roboto Black" panose="02000000000000000000" pitchFamily="2" charset="0"/>
              </a:rPr>
              <a:t>Becoming a Good Reviewer</a:t>
            </a:r>
          </a:p>
        </p:txBody>
      </p:sp>
      <p:sp>
        <p:nvSpPr>
          <p:cNvPr id="13" name="Text Placeholder 3">
            <a:extLst>
              <a:ext uri="{FF2B5EF4-FFF2-40B4-BE49-F238E27FC236}">
                <a16:creationId xmlns:a16="http://schemas.microsoft.com/office/drawing/2014/main" id="{FE21AD88-0BFE-9A42-A765-5D97B720FE7E}"/>
              </a:ext>
            </a:extLst>
          </p:cNvPr>
          <p:cNvSpPr txBox="1">
            <a:spLocks/>
          </p:cNvSpPr>
          <p:nvPr/>
        </p:nvSpPr>
        <p:spPr>
          <a:xfrm>
            <a:off x="849516" y="1351097"/>
            <a:ext cx="10334299" cy="11107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dirty="0"/>
              <a:t>Think about structuring your feedback like an inverted funnel. The most important information goes at the top and takes up the most space. Follow this with supporting details.</a:t>
            </a:r>
          </a:p>
        </p:txBody>
      </p:sp>
      <p:pic>
        <p:nvPicPr>
          <p:cNvPr id="5" name="Picture 4" descr="A picture containing graphical user interface&#10;&#10;Description automatically generated">
            <a:extLst>
              <a:ext uri="{FF2B5EF4-FFF2-40B4-BE49-F238E27FC236}">
                <a16:creationId xmlns:a16="http://schemas.microsoft.com/office/drawing/2014/main" id="{3267B215-32BF-9A45-A09E-DEDA9685781A}"/>
              </a:ext>
            </a:extLst>
          </p:cNvPr>
          <p:cNvPicPr>
            <a:picLocks noChangeAspect="1"/>
          </p:cNvPicPr>
          <p:nvPr/>
        </p:nvPicPr>
        <p:blipFill>
          <a:blip r:embed="rId3"/>
          <a:stretch>
            <a:fillRect/>
          </a:stretch>
        </p:blipFill>
        <p:spPr>
          <a:xfrm>
            <a:off x="3292341" y="3029016"/>
            <a:ext cx="5607318" cy="2927350"/>
          </a:xfrm>
          <a:prstGeom prst="rect">
            <a:avLst/>
          </a:prstGeom>
        </p:spPr>
      </p:pic>
    </p:spTree>
    <p:extLst>
      <p:ext uri="{BB962C8B-B14F-4D97-AF65-F5344CB8AC3E}">
        <p14:creationId xmlns:p14="http://schemas.microsoft.com/office/powerpoint/2010/main" val="541970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397AF5-B2D9-CF4C-BCE7-17E663712171}"/>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ea typeface="Roboto" panose="02000000000000000000" pitchFamily="2" charset="0"/>
                <a:cs typeface="+mn-cs"/>
              </a:rPr>
              <a:t>Before we move on…</a:t>
            </a:r>
            <a:endParaRPr lang="en-US" sz="5400" b="1" dirty="0"/>
          </a:p>
        </p:txBody>
      </p:sp>
      <p:sp>
        <p:nvSpPr>
          <p:cNvPr id="4" name="Subtitle 2">
            <a:extLst>
              <a:ext uri="{FF2B5EF4-FFF2-40B4-BE49-F238E27FC236}">
                <a16:creationId xmlns:a16="http://schemas.microsoft.com/office/drawing/2014/main" id="{AA0C5D27-5168-A143-93DA-5CE5F9328DCA}"/>
              </a:ext>
            </a:extLst>
          </p:cNvPr>
          <p:cNvSpPr txBox="1">
            <a:spLocks/>
          </p:cNvSpPr>
          <p:nvPr/>
        </p:nvSpPr>
        <p:spPr>
          <a:xfrm>
            <a:off x="838200" y="2601913"/>
            <a:ext cx="9144000" cy="9999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What questions do you have?</a:t>
            </a:r>
          </a:p>
        </p:txBody>
      </p:sp>
      <p:sp>
        <p:nvSpPr>
          <p:cNvPr id="5" name="Slide Number Placeholder 4">
            <a:extLst>
              <a:ext uri="{FF2B5EF4-FFF2-40B4-BE49-F238E27FC236}">
                <a16:creationId xmlns:a16="http://schemas.microsoft.com/office/drawing/2014/main" id="{EA09E820-5B41-5441-A9A7-AB93E18343E5}"/>
              </a:ext>
            </a:extLst>
          </p:cNvPr>
          <p:cNvSpPr>
            <a:spLocks noGrp="1"/>
          </p:cNvSpPr>
          <p:nvPr>
            <p:ph type="sldNum" sz="quarter" idx="11"/>
          </p:nvPr>
        </p:nvSpPr>
        <p:spPr/>
        <p:txBody>
          <a:bodyPr/>
          <a:lstStyle/>
          <a:p>
            <a:fld id="{D68028E8-FA4C-4542-87ED-7A63BE53FA53}" type="slidenum">
              <a:rPr lang="en-US" smtClean="0"/>
              <a:t>67</a:t>
            </a:fld>
            <a:endParaRPr lang="en-US"/>
          </a:p>
        </p:txBody>
      </p:sp>
      <p:sp>
        <p:nvSpPr>
          <p:cNvPr id="6" name="TextBox 5">
            <a:extLst>
              <a:ext uri="{FF2B5EF4-FFF2-40B4-BE49-F238E27FC236}">
                <a16:creationId xmlns:a16="http://schemas.microsoft.com/office/drawing/2014/main" id="{3FBED1A8-62BA-1B40-B74D-0683DD25F204}"/>
              </a:ext>
            </a:extLst>
          </p:cNvPr>
          <p:cNvSpPr txBox="1"/>
          <p:nvPr/>
        </p:nvSpPr>
        <p:spPr>
          <a:xfrm>
            <a:off x="849315" y="5300626"/>
            <a:ext cx="6542086" cy="523220"/>
          </a:xfrm>
          <a:prstGeom prst="rect">
            <a:avLst/>
          </a:prstGeom>
          <a:noFill/>
        </p:spPr>
        <p:txBody>
          <a:bodyPr wrap="square" rtlCol="0">
            <a:spAutoFit/>
          </a:bodyPr>
          <a:lstStyle/>
          <a:p>
            <a:r>
              <a:rPr lang="en-US" sz="1400" dirty="0">
                <a:latin typeface="Arial" panose="020B0604020202020204" pitchFamily="34" charset="0"/>
                <a:ea typeface="Roboto" panose="02000000000000000000" pitchFamily="2" charset="0"/>
              </a:rPr>
              <a:t>Turn to the Knowledge Check section for Module 3 in your workbook and answer Knowledge Checks 8 and 9. </a:t>
            </a:r>
          </a:p>
        </p:txBody>
      </p:sp>
    </p:spTree>
    <p:extLst>
      <p:ext uri="{BB962C8B-B14F-4D97-AF65-F5344CB8AC3E}">
        <p14:creationId xmlns:p14="http://schemas.microsoft.com/office/powerpoint/2010/main" val="1500735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9A3756-D921-E049-B26C-F04C15F40055}"/>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ea typeface="Roboto Black" panose="02000000000000000000" pitchFamily="2" charset="0"/>
                <a:cs typeface="+mn-cs"/>
              </a:rPr>
              <a:t>Knowledge Check</a:t>
            </a:r>
            <a:endParaRPr lang="en-US" sz="2800" b="1" dirty="0">
              <a:ea typeface="Roboto Black" panose="02000000000000000000" pitchFamily="2" charset="0"/>
            </a:endParaRPr>
          </a:p>
        </p:txBody>
      </p:sp>
      <p:sp>
        <p:nvSpPr>
          <p:cNvPr id="4" name="Text Placeholder 3">
            <a:extLst>
              <a:ext uri="{FF2B5EF4-FFF2-40B4-BE49-F238E27FC236}">
                <a16:creationId xmlns:a16="http://schemas.microsoft.com/office/drawing/2014/main" id="{AA71016F-880B-BB4F-ACFB-C0446D0005E5}"/>
              </a:ext>
            </a:extLst>
          </p:cNvPr>
          <p:cNvSpPr txBox="1">
            <a:spLocks/>
          </p:cNvSpPr>
          <p:nvPr/>
        </p:nvSpPr>
        <p:spPr>
          <a:xfrm>
            <a:off x="838198" y="1026913"/>
            <a:ext cx="11119339" cy="76744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nSpc>
                <a:spcPct val="100000"/>
              </a:lnSpc>
              <a:buNone/>
            </a:pPr>
            <a:r>
              <a:rPr lang="en-US" sz="2200" b="1" dirty="0"/>
              <a:t>Which of the following are standard sections of peer review feedback?</a:t>
            </a:r>
            <a:br>
              <a:rPr lang="en-US" dirty="0"/>
            </a:br>
            <a:r>
              <a:rPr lang="en-US" sz="2000" i="1" dirty="0"/>
              <a:t>Select all that apply</a:t>
            </a:r>
            <a:r>
              <a:rPr lang="en-US" sz="2000" dirty="0"/>
              <a:t>. </a:t>
            </a:r>
            <a:endParaRPr lang="en-US" b="1" dirty="0">
              <a:latin typeface="Arial" panose="020B0604020202020204" pitchFamily="34" charset="0"/>
              <a:ea typeface="Roboto Medium" panose="02000000000000000000" pitchFamily="2" charset="0"/>
            </a:endParaRPr>
          </a:p>
        </p:txBody>
      </p:sp>
      <p:sp>
        <p:nvSpPr>
          <p:cNvPr id="6" name="TextBox 5">
            <a:extLst>
              <a:ext uri="{FF2B5EF4-FFF2-40B4-BE49-F238E27FC236}">
                <a16:creationId xmlns:a16="http://schemas.microsoft.com/office/drawing/2014/main" id="{12691EB4-144E-E446-AEE8-CFB0E712BF2B}"/>
              </a:ext>
            </a:extLst>
          </p:cNvPr>
          <p:cNvSpPr txBox="1"/>
          <p:nvPr/>
        </p:nvSpPr>
        <p:spPr>
          <a:xfrm>
            <a:off x="838197" y="2148242"/>
            <a:ext cx="4343401" cy="494751"/>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sz="2400" dirty="0"/>
              <a:t>Summary of the research</a:t>
            </a:r>
          </a:p>
        </p:txBody>
      </p:sp>
      <p:sp>
        <p:nvSpPr>
          <p:cNvPr id="7" name="TextBox 6">
            <a:extLst>
              <a:ext uri="{FF2B5EF4-FFF2-40B4-BE49-F238E27FC236}">
                <a16:creationId xmlns:a16="http://schemas.microsoft.com/office/drawing/2014/main" id="{BE705F94-31E2-E645-BE5E-61192816C4D9}"/>
              </a:ext>
            </a:extLst>
          </p:cNvPr>
          <p:cNvSpPr txBox="1"/>
          <p:nvPr/>
        </p:nvSpPr>
        <p:spPr>
          <a:xfrm>
            <a:off x="838201" y="3399415"/>
            <a:ext cx="4343400" cy="494751"/>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sz="2400" dirty="0"/>
              <a:t>Major and minor issues</a:t>
            </a:r>
          </a:p>
        </p:txBody>
      </p:sp>
      <p:sp>
        <p:nvSpPr>
          <p:cNvPr id="11" name="TextBox 10">
            <a:extLst>
              <a:ext uri="{FF2B5EF4-FFF2-40B4-BE49-F238E27FC236}">
                <a16:creationId xmlns:a16="http://schemas.microsoft.com/office/drawing/2014/main" id="{8CBA9328-EC7D-F145-A522-A066DC0A9017}"/>
              </a:ext>
            </a:extLst>
          </p:cNvPr>
          <p:cNvSpPr txBox="1"/>
          <p:nvPr/>
        </p:nvSpPr>
        <p:spPr>
          <a:xfrm>
            <a:off x="838196" y="4023974"/>
            <a:ext cx="4343400" cy="494751"/>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sz="2400" dirty="0"/>
              <a:t>Other points</a:t>
            </a:r>
          </a:p>
        </p:txBody>
      </p:sp>
      <p:sp>
        <p:nvSpPr>
          <p:cNvPr id="15" name="Slide Number Placeholder 14">
            <a:extLst>
              <a:ext uri="{FF2B5EF4-FFF2-40B4-BE49-F238E27FC236}">
                <a16:creationId xmlns:a16="http://schemas.microsoft.com/office/drawing/2014/main" id="{8204C925-F182-E94A-9C6A-1C1235411DBA}"/>
              </a:ext>
            </a:extLst>
          </p:cNvPr>
          <p:cNvSpPr>
            <a:spLocks noGrp="1"/>
          </p:cNvSpPr>
          <p:nvPr>
            <p:ph type="sldNum" sz="quarter" idx="11"/>
          </p:nvPr>
        </p:nvSpPr>
        <p:spPr/>
        <p:txBody>
          <a:bodyPr/>
          <a:lstStyle/>
          <a:p>
            <a:r>
              <a:rPr lang="en-US" dirty="0"/>
              <a:t>Slide </a:t>
            </a:r>
            <a:fld id="{D68028E8-FA4C-4542-87ED-7A63BE53FA53}" type="slidenum">
              <a:rPr lang="en-US" smtClean="0"/>
              <a:pPr/>
              <a:t>68</a:t>
            </a:fld>
            <a:r>
              <a:rPr lang="en-US" dirty="0"/>
              <a:t> of 71</a:t>
            </a:r>
            <a:endParaRPr lang="en-US" dirty="0">
              <a:latin typeface="Arial Narrow" panose="020B0604020202020204" pitchFamily="34" charset="0"/>
              <a:cs typeface="Arial Narrow" panose="020B0604020202020204" pitchFamily="34" charset="0"/>
            </a:endParaRPr>
          </a:p>
        </p:txBody>
      </p:sp>
      <p:sp>
        <p:nvSpPr>
          <p:cNvPr id="16" name="TextBox 15">
            <a:extLst>
              <a:ext uri="{FF2B5EF4-FFF2-40B4-BE49-F238E27FC236}">
                <a16:creationId xmlns:a16="http://schemas.microsoft.com/office/drawing/2014/main" id="{1D0E1B03-0FC3-C64C-8812-96E13A190C8F}"/>
              </a:ext>
            </a:extLst>
          </p:cNvPr>
          <p:cNvSpPr txBox="1"/>
          <p:nvPr/>
        </p:nvSpPr>
        <p:spPr>
          <a:xfrm>
            <a:off x="838196" y="2772801"/>
            <a:ext cx="4343401" cy="494751"/>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sz="2400" dirty="0"/>
              <a:t>Criticisms of the author</a:t>
            </a:r>
          </a:p>
        </p:txBody>
      </p:sp>
      <p:sp>
        <p:nvSpPr>
          <p:cNvPr id="9" name="TextBox 8">
            <a:extLst>
              <a:ext uri="{FF2B5EF4-FFF2-40B4-BE49-F238E27FC236}">
                <a16:creationId xmlns:a16="http://schemas.microsoft.com/office/drawing/2014/main" id="{A0A59F5B-8702-F247-B23A-0C3AB0317885}"/>
              </a:ext>
            </a:extLst>
          </p:cNvPr>
          <p:cNvSpPr txBox="1"/>
          <p:nvPr/>
        </p:nvSpPr>
        <p:spPr>
          <a:xfrm>
            <a:off x="838200" y="4648533"/>
            <a:ext cx="4343400" cy="494751"/>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sz="2400" dirty="0"/>
              <a:t>Reviewer’s overall feedback</a:t>
            </a:r>
          </a:p>
        </p:txBody>
      </p:sp>
    </p:spTree>
    <p:extLst>
      <p:ext uri="{BB962C8B-B14F-4D97-AF65-F5344CB8AC3E}">
        <p14:creationId xmlns:p14="http://schemas.microsoft.com/office/powerpoint/2010/main" val="166825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9A3756-D921-E049-B26C-F04C15F40055}"/>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ea typeface="Roboto Black" panose="02000000000000000000" pitchFamily="2" charset="0"/>
                <a:cs typeface="+mn-cs"/>
              </a:rPr>
              <a:t>Knowledge Check</a:t>
            </a:r>
            <a:endParaRPr lang="en-US" sz="2800" b="1" dirty="0">
              <a:ea typeface="Roboto Black" panose="02000000000000000000" pitchFamily="2" charset="0"/>
            </a:endParaRPr>
          </a:p>
        </p:txBody>
      </p:sp>
      <p:sp>
        <p:nvSpPr>
          <p:cNvPr id="4" name="Text Placeholder 3">
            <a:extLst>
              <a:ext uri="{FF2B5EF4-FFF2-40B4-BE49-F238E27FC236}">
                <a16:creationId xmlns:a16="http://schemas.microsoft.com/office/drawing/2014/main" id="{AA71016F-880B-BB4F-ACFB-C0446D0005E5}"/>
              </a:ext>
            </a:extLst>
          </p:cNvPr>
          <p:cNvSpPr txBox="1">
            <a:spLocks/>
          </p:cNvSpPr>
          <p:nvPr/>
        </p:nvSpPr>
        <p:spPr>
          <a:xfrm>
            <a:off x="838198" y="1026913"/>
            <a:ext cx="11119339" cy="76744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nSpc>
                <a:spcPct val="100000"/>
              </a:lnSpc>
              <a:buNone/>
            </a:pPr>
            <a:r>
              <a:rPr lang="en-US" sz="2200" b="1" dirty="0"/>
              <a:t>Which of the following are ways to be a good reviewer?</a:t>
            </a:r>
            <a:br>
              <a:rPr lang="en-US" dirty="0"/>
            </a:br>
            <a:r>
              <a:rPr lang="en-US" sz="2000" i="1" dirty="0"/>
              <a:t>Select all that apply</a:t>
            </a:r>
            <a:r>
              <a:rPr lang="en-US" sz="2000" dirty="0"/>
              <a:t>. </a:t>
            </a:r>
            <a:endParaRPr lang="en-US" b="1" dirty="0">
              <a:latin typeface="Arial" panose="020B0604020202020204" pitchFamily="34" charset="0"/>
              <a:ea typeface="Roboto Medium" panose="02000000000000000000" pitchFamily="2" charset="0"/>
            </a:endParaRPr>
          </a:p>
        </p:txBody>
      </p:sp>
      <p:sp>
        <p:nvSpPr>
          <p:cNvPr id="6" name="TextBox 5">
            <a:extLst>
              <a:ext uri="{FF2B5EF4-FFF2-40B4-BE49-F238E27FC236}">
                <a16:creationId xmlns:a16="http://schemas.microsoft.com/office/drawing/2014/main" id="{12691EB4-144E-E446-AEE8-CFB0E712BF2B}"/>
              </a:ext>
            </a:extLst>
          </p:cNvPr>
          <p:cNvSpPr txBox="1"/>
          <p:nvPr/>
        </p:nvSpPr>
        <p:spPr>
          <a:xfrm>
            <a:off x="838196" y="2148242"/>
            <a:ext cx="7625865" cy="461665"/>
          </a:xfrm>
          <a:prstGeom prst="rect">
            <a:avLst/>
          </a:prstGeom>
          <a:noFill/>
        </p:spPr>
        <p:txBody>
          <a:bodyPr wrap="square" rtlCol="0">
            <a:spAutoFit/>
          </a:bodyPr>
          <a:lstStyle/>
          <a:p>
            <a:pPr marL="342900" indent="-342900">
              <a:buClr>
                <a:srgbClr val="7030A0"/>
              </a:buClr>
              <a:buFont typeface="Arial" panose="020B0604020202020204" pitchFamily="34" charset="0"/>
              <a:buChar char="•"/>
            </a:pPr>
            <a:r>
              <a:rPr lang="en-US" sz="2400" dirty="0"/>
              <a:t>Closely read a variety of scientific papers.</a:t>
            </a:r>
          </a:p>
        </p:txBody>
      </p:sp>
      <p:sp>
        <p:nvSpPr>
          <p:cNvPr id="7" name="TextBox 6">
            <a:extLst>
              <a:ext uri="{FF2B5EF4-FFF2-40B4-BE49-F238E27FC236}">
                <a16:creationId xmlns:a16="http://schemas.microsoft.com/office/drawing/2014/main" id="{BE705F94-31E2-E645-BE5E-61192816C4D9}"/>
              </a:ext>
            </a:extLst>
          </p:cNvPr>
          <p:cNvSpPr txBox="1"/>
          <p:nvPr/>
        </p:nvSpPr>
        <p:spPr>
          <a:xfrm>
            <a:off x="838201" y="3399415"/>
            <a:ext cx="6008076" cy="494751"/>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sz="2400" dirty="0"/>
              <a:t>Do not read review guidelines</a:t>
            </a:r>
          </a:p>
        </p:txBody>
      </p:sp>
      <p:sp>
        <p:nvSpPr>
          <p:cNvPr id="11" name="TextBox 10">
            <a:extLst>
              <a:ext uri="{FF2B5EF4-FFF2-40B4-BE49-F238E27FC236}">
                <a16:creationId xmlns:a16="http://schemas.microsoft.com/office/drawing/2014/main" id="{8CBA9328-EC7D-F145-A522-A066DC0A9017}"/>
              </a:ext>
            </a:extLst>
          </p:cNvPr>
          <p:cNvSpPr txBox="1"/>
          <p:nvPr/>
        </p:nvSpPr>
        <p:spPr>
          <a:xfrm>
            <a:off x="838196" y="4023974"/>
            <a:ext cx="6008076" cy="494751"/>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sz="2400" dirty="0"/>
              <a:t>Join a writing critique group</a:t>
            </a:r>
          </a:p>
        </p:txBody>
      </p:sp>
      <p:sp>
        <p:nvSpPr>
          <p:cNvPr id="15" name="Slide Number Placeholder 14">
            <a:extLst>
              <a:ext uri="{FF2B5EF4-FFF2-40B4-BE49-F238E27FC236}">
                <a16:creationId xmlns:a16="http://schemas.microsoft.com/office/drawing/2014/main" id="{8204C925-F182-E94A-9C6A-1C1235411DBA}"/>
              </a:ext>
            </a:extLst>
          </p:cNvPr>
          <p:cNvSpPr>
            <a:spLocks noGrp="1"/>
          </p:cNvSpPr>
          <p:nvPr>
            <p:ph type="sldNum" sz="quarter" idx="11"/>
          </p:nvPr>
        </p:nvSpPr>
        <p:spPr/>
        <p:txBody>
          <a:bodyPr/>
          <a:lstStyle/>
          <a:p>
            <a:r>
              <a:rPr lang="en-US" dirty="0"/>
              <a:t>Slide </a:t>
            </a:r>
            <a:fld id="{D68028E8-FA4C-4542-87ED-7A63BE53FA53}" type="slidenum">
              <a:rPr lang="en-US" smtClean="0"/>
              <a:pPr/>
              <a:t>69</a:t>
            </a:fld>
            <a:r>
              <a:rPr lang="en-US" dirty="0"/>
              <a:t> of 71</a:t>
            </a:r>
            <a:endParaRPr lang="en-US" dirty="0">
              <a:latin typeface="Arial Narrow" panose="020B0604020202020204" pitchFamily="34" charset="0"/>
              <a:cs typeface="Arial Narrow" panose="020B0604020202020204" pitchFamily="34" charset="0"/>
            </a:endParaRPr>
          </a:p>
        </p:txBody>
      </p:sp>
      <p:sp>
        <p:nvSpPr>
          <p:cNvPr id="16" name="TextBox 15">
            <a:extLst>
              <a:ext uri="{FF2B5EF4-FFF2-40B4-BE49-F238E27FC236}">
                <a16:creationId xmlns:a16="http://schemas.microsoft.com/office/drawing/2014/main" id="{1D0E1B03-0FC3-C64C-8812-96E13A190C8F}"/>
              </a:ext>
            </a:extLst>
          </p:cNvPr>
          <p:cNvSpPr txBox="1"/>
          <p:nvPr/>
        </p:nvSpPr>
        <p:spPr>
          <a:xfrm>
            <a:off x="838196" y="2739715"/>
            <a:ext cx="6008077" cy="494751"/>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sz="2400" dirty="0"/>
              <a:t>Be mindful of deadlines</a:t>
            </a:r>
          </a:p>
        </p:txBody>
      </p:sp>
      <p:sp>
        <p:nvSpPr>
          <p:cNvPr id="9" name="TextBox 8">
            <a:extLst>
              <a:ext uri="{FF2B5EF4-FFF2-40B4-BE49-F238E27FC236}">
                <a16:creationId xmlns:a16="http://schemas.microsoft.com/office/drawing/2014/main" id="{A0A59F5B-8702-F247-B23A-0C3AB0317885}"/>
              </a:ext>
            </a:extLst>
          </p:cNvPr>
          <p:cNvSpPr txBox="1"/>
          <p:nvPr/>
        </p:nvSpPr>
        <p:spPr>
          <a:xfrm>
            <a:off x="838199" y="4648533"/>
            <a:ext cx="6383215" cy="494751"/>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sz="2400" dirty="0"/>
              <a:t>Only review papers if absolutely necessary</a:t>
            </a:r>
          </a:p>
        </p:txBody>
      </p:sp>
      <p:sp>
        <p:nvSpPr>
          <p:cNvPr id="10" name="TextBox 9">
            <a:extLst>
              <a:ext uri="{FF2B5EF4-FFF2-40B4-BE49-F238E27FC236}">
                <a16:creationId xmlns:a16="http://schemas.microsoft.com/office/drawing/2014/main" id="{B1E0D11F-D5A2-9849-AFB6-2D0CA5A9366B}"/>
              </a:ext>
            </a:extLst>
          </p:cNvPr>
          <p:cNvSpPr txBox="1"/>
          <p:nvPr/>
        </p:nvSpPr>
        <p:spPr>
          <a:xfrm>
            <a:off x="838199" y="5308233"/>
            <a:ext cx="6383215" cy="494751"/>
          </a:xfrm>
          <a:prstGeom prst="rect">
            <a:avLst/>
          </a:prstGeom>
          <a:noFill/>
        </p:spPr>
        <p:txBody>
          <a:bodyPr wrap="square" rtlCol="0">
            <a:spAutoFit/>
          </a:bodyPr>
          <a:lstStyle/>
          <a:p>
            <a:pPr marL="285750" indent="-285750">
              <a:lnSpc>
                <a:spcPct val="120000"/>
              </a:lnSpc>
              <a:buClr>
                <a:srgbClr val="7030A0"/>
              </a:buClr>
              <a:buFont typeface="Arial" panose="020B0604020202020204" pitchFamily="34" charset="0"/>
              <a:buChar char="•"/>
            </a:pPr>
            <a:r>
              <a:rPr lang="en-US" sz="2400" dirty="0"/>
              <a:t>Give only general feedback</a:t>
            </a:r>
          </a:p>
        </p:txBody>
      </p:sp>
    </p:spTree>
    <p:extLst>
      <p:ext uri="{BB962C8B-B14F-4D97-AF65-F5344CB8AC3E}">
        <p14:creationId xmlns:p14="http://schemas.microsoft.com/office/powerpoint/2010/main" val="116668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childTnLst>
                                    <p:set>
                                      <p:cBhvr override="childStyle">
                                        <p:cTn id="6" dur="indefinite"/>
                                        <p:tgtEl>
                                          <p:spTgt spid="6"/>
                                        </p:tgtEl>
                                        <p:attrNameLst>
                                          <p:attrName>style.fontWeight</p:attrName>
                                        </p:attrNameLst>
                                      </p:cBhvr>
                                      <p:to>
                                        <p:strVal val="bold"/>
                                      </p:to>
                                    </p:set>
                                  </p:childTnLst>
                                </p:cTn>
                              </p:par>
                              <p:par>
                                <p:cTn id="7" presetID="15" presetClass="emph" presetSubtype="0" grpId="0" nodeType="withEffect">
                                  <p:stCondLst>
                                    <p:cond delay="0"/>
                                  </p:stCondLst>
                                  <p:childTnLst>
                                    <p:set>
                                      <p:cBhvr override="childStyle">
                                        <p:cTn id="8" dur="indefinite"/>
                                        <p:tgtEl>
                                          <p:spTgt spid="16"/>
                                        </p:tgtEl>
                                        <p:attrNameLst>
                                          <p:attrName>style.fontWeight</p:attrName>
                                        </p:attrNameLst>
                                      </p:cBhvr>
                                      <p:to>
                                        <p:strVal val="bold"/>
                                      </p:to>
                                    </p:set>
                                  </p:childTnLst>
                                </p:cTn>
                              </p:par>
                              <p:par>
                                <p:cTn id="9" presetID="15" presetClass="emph" presetSubtype="0" grpId="0" nodeType="withEffect">
                                  <p:stCondLst>
                                    <p:cond delay="0"/>
                                  </p:stCondLst>
                                  <p:childTnLst>
                                    <p:set>
                                      <p:cBhvr override="childStyle">
                                        <p:cTn id="10" dur="indefinite"/>
                                        <p:tgtEl>
                                          <p:spTgt spid="11"/>
                                        </p:tgtEl>
                                        <p:attrNameLst>
                                          <p:attrName>style.fontWeight</p:attrName>
                                        </p:attrNameLst>
                                      </p:cBhvr>
                                      <p:to>
                                        <p:strVal val="bold"/>
                                      </p:to>
                                    </p:set>
                                  </p:childTnLst>
                                </p:cTn>
                              </p:par>
                              <p:par>
                                <p:cTn id="11" presetID="9" presetClass="emph" presetSubtype="0" grpId="0" nodeType="withEffect">
                                  <p:stCondLst>
                                    <p:cond delay="0"/>
                                  </p:stCondLst>
                                  <p:childTnLst>
                                    <p:set>
                                      <p:cBhvr>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grpId="0" nodeType="withEffect">
                                  <p:stCondLst>
                                    <p:cond delay="0"/>
                                  </p:stCondLst>
                                  <p:childTnLst>
                                    <p:set>
                                      <p:cBhvr>
                                        <p:cTn id="15" dur="indefinite"/>
                                        <p:tgtEl>
                                          <p:spTgt spid="9"/>
                                        </p:tgtEl>
                                        <p:attrNameLst>
                                          <p:attrName>style.opacity</p:attrName>
                                        </p:attrNameLst>
                                      </p:cBhvr>
                                      <p:to>
                                        <p:strVal val="0.5"/>
                                      </p:to>
                                    </p:set>
                                    <p:animEffect filter="image" prLst="opacity: 0.5">
                                      <p:cBhvr rctx="IE">
                                        <p:cTn id="16" dur="indefinite"/>
                                        <p:tgtEl>
                                          <p:spTgt spid="9"/>
                                        </p:tgtEl>
                                      </p:cBhvr>
                                    </p:animEffect>
                                  </p:childTnLst>
                                </p:cTn>
                              </p:par>
                              <p:par>
                                <p:cTn id="17" presetID="9" presetClass="emph" presetSubtype="0" grpId="0" nodeType="withEffect">
                                  <p:stCondLst>
                                    <p:cond delay="0"/>
                                  </p:stCondLst>
                                  <p:childTnLst>
                                    <p:set>
                                      <p:cBhvr>
                                        <p:cTn id="18" dur="indefinite"/>
                                        <p:tgtEl>
                                          <p:spTgt spid="10"/>
                                        </p:tgtEl>
                                        <p:attrNameLst>
                                          <p:attrName>style.opacity</p:attrName>
                                        </p:attrNameLst>
                                      </p:cBhvr>
                                      <p:to>
                                        <p:strVal val="0.5"/>
                                      </p:to>
                                    </p:set>
                                    <p:animEffect filter="image" prLst="opacity: 0.5">
                                      <p:cBhvr rctx="IE">
                                        <p:cTn id="19"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6"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Arial" panose="020B0604020202020204" pitchFamily="34" charset="0"/>
                <a:ea typeface="Roboto Medium" panose="02000000000000000000" pitchFamily="2" charset="0"/>
                <a:cs typeface="Arial" panose="020B0604020202020204" pitchFamily="34" charset="0"/>
              </a:rPr>
              <a:t>Keep things simple!</a:t>
            </a:r>
          </a:p>
          <a:p>
            <a:pPr marL="290513" lvl="1" indent="-280988">
              <a:lnSpc>
                <a:spcPct val="100000"/>
              </a:lnSpc>
              <a:buClr>
                <a:srgbClr val="7030A0"/>
              </a:buClr>
            </a:pPr>
            <a:r>
              <a:rPr lang="en-US" sz="2000" dirty="0">
                <a:latin typeface="Arial" panose="020B0604020202020204" pitchFamily="34" charset="0"/>
                <a:ea typeface="Roboto" panose="02000000000000000000" pitchFamily="2" charset="0"/>
                <a:cs typeface="Arial" panose="020B0604020202020204" pitchFamily="34" charset="0"/>
              </a:rPr>
              <a:t>Use easy-to-understand words and phrases.</a:t>
            </a:r>
          </a:p>
          <a:p>
            <a:pPr marL="290513" lvl="1" indent="-280988">
              <a:lnSpc>
                <a:spcPct val="100000"/>
              </a:lnSpc>
              <a:buClr>
                <a:srgbClr val="7030A0"/>
              </a:buClr>
            </a:pPr>
            <a:r>
              <a:rPr lang="en-US" sz="2000" dirty="0">
                <a:latin typeface="Arial" panose="020B0604020202020204" pitchFamily="34" charset="0"/>
                <a:ea typeface="Roboto" panose="02000000000000000000" pitchFamily="2" charset="0"/>
                <a:cs typeface="Arial" panose="020B0604020202020204" pitchFamily="34" charset="0"/>
              </a:rPr>
              <a:t>Write simple, short sentences.</a:t>
            </a:r>
          </a:p>
          <a:p>
            <a:pPr marL="290513" lvl="1" indent="-280988">
              <a:lnSpc>
                <a:spcPct val="100000"/>
              </a:lnSpc>
              <a:buClr>
                <a:srgbClr val="7030A0"/>
              </a:buClr>
            </a:pPr>
            <a:r>
              <a:rPr lang="en-US" sz="2000" dirty="0">
                <a:latin typeface="Arial" panose="020B0604020202020204" pitchFamily="34" charset="0"/>
                <a:ea typeface="Roboto" panose="02000000000000000000" pitchFamily="2" charset="0"/>
                <a:cs typeface="Arial" panose="020B0604020202020204" pitchFamily="34" charset="0"/>
              </a:rPr>
              <a:t>Run a spellcheck and proofread carefully.</a:t>
            </a:r>
          </a:p>
          <a:p>
            <a:pPr marL="290513" lvl="1" indent="-280988">
              <a:lnSpc>
                <a:spcPct val="100000"/>
              </a:lnSpc>
              <a:buClr>
                <a:srgbClr val="7030A0"/>
              </a:buClr>
            </a:pPr>
            <a:r>
              <a:rPr lang="en-US" sz="2000" dirty="0">
                <a:latin typeface="Arial" panose="020B0604020202020204" pitchFamily="34" charset="0"/>
                <a:ea typeface="Roboto" panose="02000000000000000000" pitchFamily="2" charset="0"/>
                <a:cs typeface="Arial" panose="020B0604020202020204" pitchFamily="34" charset="0"/>
              </a:rPr>
              <a:t>Ask a friend or colleague to read your paper.</a:t>
            </a:r>
          </a:p>
          <a:p>
            <a:pPr marL="290513" lvl="1" indent="-280988">
              <a:lnSpc>
                <a:spcPct val="100000"/>
              </a:lnSpc>
              <a:buClr>
                <a:srgbClr val="7030A0"/>
              </a:buClr>
            </a:pPr>
            <a:r>
              <a:rPr lang="en-US" sz="2000" dirty="0">
                <a:latin typeface="Arial" panose="020B0604020202020204" pitchFamily="34" charset="0"/>
                <a:ea typeface="Roboto" panose="02000000000000000000" pitchFamily="2" charset="0"/>
                <a:cs typeface="Arial" panose="020B0604020202020204" pitchFamily="34" charset="0"/>
              </a:rPr>
              <a:t>Read your paper out loud.</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Black" panose="02000000000000000000" pitchFamily="2" charset="0"/>
                <a:cs typeface="Arial" panose="020B0604020202020204" pitchFamily="34" charset="0"/>
              </a:rPr>
              <a:t>General Writing Tips</a:t>
            </a:r>
            <a:endParaRPr lang="en-US" sz="2800" b="1" dirty="0">
              <a:latin typeface="Arial" panose="020B0604020202020204" pitchFamily="34" charset="0"/>
              <a:ea typeface="Roboto Black" panose="02000000000000000000" pitchFamily="2" charset="0"/>
              <a:cs typeface="Arial" panose="020B0604020202020204" pitchFamily="34" charset="0"/>
            </a:endParaRPr>
          </a:p>
        </p:txBody>
      </p:sp>
      <p:sp>
        <p:nvSpPr>
          <p:cNvPr id="3" name="Slide Number Placeholder 2">
            <a:extLst>
              <a:ext uri="{FF2B5EF4-FFF2-40B4-BE49-F238E27FC236}">
                <a16:creationId xmlns:a16="http://schemas.microsoft.com/office/drawing/2014/main" id="{36C0DE11-0F78-4143-8375-ADBA6CFCB228}"/>
              </a:ext>
            </a:extLst>
          </p:cNvPr>
          <p:cNvSpPr>
            <a:spLocks noGrp="1"/>
          </p:cNvSpPr>
          <p:nvPr>
            <p:ph type="sldNum" sz="quarter" idx="11"/>
          </p:nvPr>
        </p:nvSpPr>
        <p:spPr/>
        <p:txBody>
          <a:bodyPr/>
          <a:lstStyle/>
          <a:p>
            <a:r>
              <a:rPr lang="en-US" dirty="0"/>
              <a:t>Slide </a:t>
            </a:r>
            <a:fld id="{D68028E8-FA4C-4542-87ED-7A63BE53FA53}" type="slidenum">
              <a:rPr lang="en-US" smtClean="0"/>
              <a:pPr/>
              <a:t>7</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8832529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F79D5-923B-0E48-96C3-B161E68E2A03}"/>
              </a:ext>
            </a:extLst>
          </p:cNvPr>
          <p:cNvSpPr txBox="1">
            <a:spLocks/>
          </p:cNvSpPr>
          <p:nvPr/>
        </p:nvSpPr>
        <p:spPr>
          <a:xfrm>
            <a:off x="838200" y="1819275"/>
            <a:ext cx="10511118" cy="1254125"/>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Congratulations!</a:t>
            </a:r>
          </a:p>
        </p:txBody>
      </p:sp>
      <p:sp>
        <p:nvSpPr>
          <p:cNvPr id="3" name="Subtitle 2">
            <a:extLst>
              <a:ext uri="{FF2B5EF4-FFF2-40B4-BE49-F238E27FC236}">
                <a16:creationId xmlns:a16="http://schemas.microsoft.com/office/drawing/2014/main" id="{21C01636-F5E8-7845-8DFC-B04811ABE5FB}"/>
              </a:ext>
            </a:extLst>
          </p:cNvPr>
          <p:cNvSpPr txBox="1">
            <a:spLocks/>
          </p:cNvSpPr>
          <p:nvPr/>
        </p:nvSpPr>
        <p:spPr>
          <a:xfrm>
            <a:off x="2548890" y="3082588"/>
            <a:ext cx="7189470" cy="191232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You’ve now completed </a:t>
            </a:r>
          </a:p>
          <a:p>
            <a:pPr marL="0" indent="0" algn="ctr">
              <a:buFont typeface="Arial" panose="020B0604020202020204" pitchFamily="34" charset="0"/>
              <a:buNone/>
            </a:pPr>
            <a:r>
              <a:rPr lang="en-US" sz="36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Module 3: Manuscript Writing and Revision</a:t>
            </a:r>
          </a:p>
        </p:txBody>
      </p:sp>
    </p:spTree>
    <p:extLst>
      <p:ext uri="{BB962C8B-B14F-4D97-AF65-F5344CB8AC3E}">
        <p14:creationId xmlns:p14="http://schemas.microsoft.com/office/powerpoint/2010/main" val="105336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mj-lt"/>
                <a:ea typeface="Roboto Medium" panose="02000000000000000000" pitchFamily="2" charset="0"/>
              </a:rPr>
              <a:t>Follow these basics of scientific writing:</a:t>
            </a:r>
          </a:p>
          <a:p>
            <a:pPr marL="290513" lvl="1" indent="-280988">
              <a:lnSpc>
                <a:spcPct val="100000"/>
              </a:lnSpc>
              <a:buClr>
                <a:srgbClr val="7030A0"/>
              </a:buClr>
            </a:pPr>
            <a:r>
              <a:rPr lang="en-US" sz="2000" dirty="0">
                <a:latin typeface="+mj-lt"/>
                <a:ea typeface="Roboto" panose="02000000000000000000" pitchFamily="2" charset="0"/>
              </a:rPr>
              <a:t>Keep things simple.</a:t>
            </a:r>
          </a:p>
          <a:p>
            <a:pPr marL="290513" lvl="1" indent="-280988">
              <a:lnSpc>
                <a:spcPct val="100000"/>
              </a:lnSpc>
              <a:buClr>
                <a:srgbClr val="7030A0"/>
              </a:buClr>
            </a:pPr>
            <a:r>
              <a:rPr lang="en-US" sz="2000" dirty="0">
                <a:latin typeface="+mj-lt"/>
                <a:ea typeface="Roboto" panose="02000000000000000000" pitchFamily="2" charset="0"/>
              </a:rPr>
              <a:t>Choose a clear title.</a:t>
            </a:r>
          </a:p>
          <a:p>
            <a:pPr marL="290513" lvl="1" indent="-280988">
              <a:lnSpc>
                <a:spcPct val="100000"/>
              </a:lnSpc>
              <a:buClr>
                <a:srgbClr val="7030A0"/>
              </a:buClr>
            </a:pPr>
            <a:r>
              <a:rPr lang="en-US" sz="2000" dirty="0">
                <a:latin typeface="+mj-lt"/>
                <a:ea typeface="Roboto" panose="02000000000000000000" pitchFamily="2" charset="0"/>
              </a:rPr>
              <a:t>Break up complex ideas into smaller parts.</a:t>
            </a:r>
          </a:p>
          <a:p>
            <a:pPr marL="290513" lvl="1" indent="-280988">
              <a:lnSpc>
                <a:spcPct val="100000"/>
              </a:lnSpc>
              <a:buClr>
                <a:srgbClr val="7030A0"/>
              </a:buClr>
            </a:pPr>
            <a:r>
              <a:rPr lang="en-US" sz="2000" dirty="0">
                <a:latin typeface="+mj-lt"/>
                <a:ea typeface="Roboto" panose="02000000000000000000" pitchFamily="2" charset="0"/>
              </a:rPr>
              <a:t>Do no use jargon to explain scientific terms.</a:t>
            </a:r>
          </a:p>
          <a:p>
            <a:pPr marL="290513" lvl="1" indent="-280988">
              <a:lnSpc>
                <a:spcPct val="100000"/>
              </a:lnSpc>
              <a:buClr>
                <a:srgbClr val="7030A0"/>
              </a:buClr>
            </a:pPr>
            <a:r>
              <a:rPr lang="en-US" sz="2000" dirty="0">
                <a:latin typeface="+mj-lt"/>
                <a:ea typeface="Roboto" panose="02000000000000000000" pitchFamily="2" charset="0"/>
              </a:rPr>
              <a:t>Avoid abbreviations or define and use them consistently.</a:t>
            </a:r>
          </a:p>
          <a:p>
            <a:pPr marL="747713" lvl="2" indent="-280988">
              <a:lnSpc>
                <a:spcPct val="100000"/>
              </a:lnSpc>
              <a:buClr>
                <a:srgbClr val="7030A0"/>
              </a:buClr>
            </a:pPr>
            <a:r>
              <a:rPr lang="en-US" sz="1800" dirty="0">
                <a:latin typeface="+mj-lt"/>
                <a:ea typeface="Roboto" panose="02000000000000000000" pitchFamily="2" charset="0"/>
              </a:rPr>
              <a:t>Example: Association of Public Health Laboratories (APHL)</a:t>
            </a:r>
          </a:p>
        </p:txBody>
      </p:sp>
      <p:sp>
        <p:nvSpPr>
          <p:cNvPr id="6" name="Title 1">
            <a:extLst>
              <a:ext uri="{FF2B5EF4-FFF2-40B4-BE49-F238E27FC236}">
                <a16:creationId xmlns:a16="http://schemas.microsoft.com/office/drawing/2014/main" id="{ECECF987-4836-D24C-B52E-6D2F489C8052}"/>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ea typeface="Roboto Black" panose="02000000000000000000" pitchFamily="2" charset="0"/>
                <a:cs typeface="+mn-cs"/>
              </a:rPr>
              <a:t>Basic Rules of Scientific Writing</a:t>
            </a:r>
            <a:endParaRPr lang="en-US" sz="2800" b="1" dirty="0">
              <a:ea typeface="Roboto Black" panose="02000000000000000000" pitchFamily="2" charset="0"/>
            </a:endParaRPr>
          </a:p>
        </p:txBody>
      </p:sp>
      <p:sp>
        <p:nvSpPr>
          <p:cNvPr id="3" name="Slide Number Placeholder 2">
            <a:extLst>
              <a:ext uri="{FF2B5EF4-FFF2-40B4-BE49-F238E27FC236}">
                <a16:creationId xmlns:a16="http://schemas.microsoft.com/office/drawing/2014/main" id="{84D48075-BEA0-3A40-8B0B-F34235C2A46D}"/>
              </a:ext>
            </a:extLst>
          </p:cNvPr>
          <p:cNvSpPr>
            <a:spLocks noGrp="1"/>
          </p:cNvSpPr>
          <p:nvPr>
            <p:ph type="sldNum" sz="quarter" idx="11"/>
          </p:nvPr>
        </p:nvSpPr>
        <p:spPr/>
        <p:txBody>
          <a:bodyPr/>
          <a:lstStyle/>
          <a:p>
            <a:r>
              <a:rPr lang="en-US" dirty="0"/>
              <a:t>Slide </a:t>
            </a:r>
            <a:fld id="{D68028E8-FA4C-4542-87ED-7A63BE53FA53}" type="slidenum">
              <a:rPr lang="en-US" smtClean="0"/>
              <a:pPr/>
              <a:t>8</a:t>
            </a:fld>
            <a:r>
              <a:rPr lang="en-US" dirty="0"/>
              <a:t> of 71</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87788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399BC7-A9A6-9243-8620-F048D0F0874A}"/>
              </a:ext>
            </a:extLst>
          </p:cNvPr>
          <p:cNvSpPr txBox="1">
            <a:spLocks/>
          </p:cNvSpPr>
          <p:nvPr/>
        </p:nvSpPr>
        <p:spPr>
          <a:xfrm>
            <a:off x="849314"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ea typeface="Roboto Black" panose="02000000000000000000" pitchFamily="2" charset="0"/>
                <a:cs typeface="+mn-cs"/>
              </a:rPr>
              <a:t>Basic Rules of Scientific Writing</a:t>
            </a:r>
            <a:endParaRPr lang="en-US" sz="2800" b="1" dirty="0">
              <a:ea typeface="Roboto Black" panose="02000000000000000000" pitchFamily="2" charset="0"/>
            </a:endParaRPr>
          </a:p>
        </p:txBody>
      </p:sp>
      <p:sp>
        <p:nvSpPr>
          <p:cNvPr id="3" name="Slide Number Placeholder 2">
            <a:extLst>
              <a:ext uri="{FF2B5EF4-FFF2-40B4-BE49-F238E27FC236}">
                <a16:creationId xmlns:a16="http://schemas.microsoft.com/office/drawing/2014/main" id="{711825B2-2654-5741-BF82-D7474C6D55E6}"/>
              </a:ext>
            </a:extLst>
          </p:cNvPr>
          <p:cNvSpPr>
            <a:spLocks noGrp="1"/>
          </p:cNvSpPr>
          <p:nvPr>
            <p:ph type="sldNum" sz="quarter" idx="11"/>
          </p:nvPr>
        </p:nvSpPr>
        <p:spPr/>
        <p:txBody>
          <a:bodyPr/>
          <a:lstStyle/>
          <a:p>
            <a:r>
              <a:rPr lang="en-US" dirty="0"/>
              <a:t>Slide </a:t>
            </a:r>
            <a:fld id="{D68028E8-FA4C-4542-87ED-7A63BE53FA53}" type="slidenum">
              <a:rPr lang="en-US" smtClean="0"/>
              <a:pPr/>
              <a:t>9</a:t>
            </a:fld>
            <a:r>
              <a:rPr lang="en-US" dirty="0"/>
              <a:t> of 71</a:t>
            </a:r>
            <a:endParaRPr lang="en-US" dirty="0">
              <a:latin typeface="Arial Narrow" panose="020B0604020202020204" pitchFamily="34" charset="0"/>
              <a:cs typeface="Arial Narrow" panose="020B0604020202020204" pitchFamily="34" charset="0"/>
            </a:endParaRPr>
          </a:p>
        </p:txBody>
      </p:sp>
      <p:sp>
        <p:nvSpPr>
          <p:cNvPr id="2" name="TextBox 1">
            <a:extLst>
              <a:ext uri="{FF2B5EF4-FFF2-40B4-BE49-F238E27FC236}">
                <a16:creationId xmlns:a16="http://schemas.microsoft.com/office/drawing/2014/main" id="{5A41777D-625E-E940-93A3-E9501B269E0D}"/>
              </a:ext>
            </a:extLst>
          </p:cNvPr>
          <p:cNvSpPr txBox="1"/>
          <p:nvPr/>
        </p:nvSpPr>
        <p:spPr>
          <a:xfrm>
            <a:off x="849314" y="2823560"/>
            <a:ext cx="4238501" cy="1569660"/>
          </a:xfrm>
          <a:prstGeom prst="rect">
            <a:avLst/>
          </a:prstGeom>
          <a:noFill/>
        </p:spPr>
        <p:txBody>
          <a:bodyPr wrap="square" rtlCol="0">
            <a:spAutoFit/>
          </a:bodyPr>
          <a:lstStyle/>
          <a:p>
            <a:r>
              <a:rPr lang="en-US" sz="2400" dirty="0"/>
              <a:t>Researchers sterilized each and every plate to eliminate any and all contamination in the final outcome. </a:t>
            </a:r>
          </a:p>
        </p:txBody>
      </p:sp>
      <p:sp>
        <p:nvSpPr>
          <p:cNvPr id="4" name="TextBox 3">
            <a:extLst>
              <a:ext uri="{FF2B5EF4-FFF2-40B4-BE49-F238E27FC236}">
                <a16:creationId xmlns:a16="http://schemas.microsoft.com/office/drawing/2014/main" id="{BF41B976-2947-D043-98F3-39CD874F93DC}"/>
              </a:ext>
            </a:extLst>
          </p:cNvPr>
          <p:cNvSpPr txBox="1"/>
          <p:nvPr/>
        </p:nvSpPr>
        <p:spPr>
          <a:xfrm>
            <a:off x="849313" y="1090246"/>
            <a:ext cx="5246687" cy="369332"/>
          </a:xfrm>
          <a:prstGeom prst="rect">
            <a:avLst/>
          </a:prstGeom>
          <a:noFill/>
        </p:spPr>
        <p:txBody>
          <a:bodyPr wrap="square" rtlCol="0">
            <a:spAutoFit/>
          </a:bodyPr>
          <a:lstStyle/>
          <a:p>
            <a:r>
              <a:rPr lang="en-US" dirty="0"/>
              <a:t>Keep it simple by eliminating unnecessary words!</a:t>
            </a:r>
          </a:p>
        </p:txBody>
      </p:sp>
      <p:sp>
        <p:nvSpPr>
          <p:cNvPr id="12" name="TextBox 11">
            <a:extLst>
              <a:ext uri="{FF2B5EF4-FFF2-40B4-BE49-F238E27FC236}">
                <a16:creationId xmlns:a16="http://schemas.microsoft.com/office/drawing/2014/main" id="{EA2E89D5-D779-4546-9FC6-2A23A2ECE712}"/>
              </a:ext>
            </a:extLst>
          </p:cNvPr>
          <p:cNvSpPr txBox="1"/>
          <p:nvPr/>
        </p:nvSpPr>
        <p:spPr>
          <a:xfrm>
            <a:off x="6330463" y="1821407"/>
            <a:ext cx="4238501" cy="1446550"/>
          </a:xfrm>
          <a:prstGeom prst="rect">
            <a:avLst/>
          </a:prstGeom>
          <a:noFill/>
        </p:spPr>
        <p:txBody>
          <a:bodyPr wrap="square" rtlCol="0">
            <a:spAutoFit/>
          </a:bodyPr>
          <a:lstStyle/>
          <a:p>
            <a:r>
              <a:rPr lang="en-US" sz="2200" dirty="0"/>
              <a:t>Researchers sterilized </a:t>
            </a:r>
            <a:r>
              <a:rPr lang="en-US" sz="2200" strike="sngStrike" dirty="0">
                <a:solidFill>
                  <a:srgbClr val="FF0000"/>
                </a:solidFill>
              </a:rPr>
              <a:t>each and </a:t>
            </a:r>
            <a:r>
              <a:rPr lang="en-US" sz="2200" i="1" strike="sngStrike" dirty="0">
                <a:solidFill>
                  <a:srgbClr val="FF0000"/>
                </a:solidFill>
              </a:rPr>
              <a:t>every</a:t>
            </a:r>
            <a:r>
              <a:rPr lang="en-US" sz="2200" dirty="0"/>
              <a:t> </a:t>
            </a:r>
            <a:r>
              <a:rPr lang="en-US" sz="2200" b="1" dirty="0">
                <a:solidFill>
                  <a:srgbClr val="00B050"/>
                </a:solidFill>
              </a:rPr>
              <a:t>all</a:t>
            </a:r>
            <a:r>
              <a:rPr lang="en-US" sz="2200" dirty="0"/>
              <a:t> plate</a:t>
            </a:r>
            <a:r>
              <a:rPr lang="en-US" sz="2200" b="1" dirty="0">
                <a:solidFill>
                  <a:srgbClr val="00B050"/>
                </a:solidFill>
              </a:rPr>
              <a:t>s</a:t>
            </a:r>
            <a:r>
              <a:rPr lang="en-US" sz="2200" dirty="0"/>
              <a:t> to eliminate </a:t>
            </a:r>
            <a:r>
              <a:rPr lang="en-US" sz="2200" strike="sngStrike" dirty="0">
                <a:solidFill>
                  <a:srgbClr val="FF0000"/>
                </a:solidFill>
              </a:rPr>
              <a:t>any and all</a:t>
            </a:r>
            <a:r>
              <a:rPr lang="en-US" sz="2200" dirty="0"/>
              <a:t> contamination </a:t>
            </a:r>
            <a:r>
              <a:rPr lang="en-US" sz="2200" strike="sngStrike" dirty="0">
                <a:solidFill>
                  <a:srgbClr val="FF0000"/>
                </a:solidFill>
              </a:rPr>
              <a:t>in the final outcome. </a:t>
            </a:r>
          </a:p>
        </p:txBody>
      </p:sp>
      <p:sp>
        <p:nvSpPr>
          <p:cNvPr id="13" name="TextBox 12">
            <a:extLst>
              <a:ext uri="{FF2B5EF4-FFF2-40B4-BE49-F238E27FC236}">
                <a16:creationId xmlns:a16="http://schemas.microsoft.com/office/drawing/2014/main" id="{EDEFD11F-0742-2B4A-8D10-29B213D9ABDA}"/>
              </a:ext>
            </a:extLst>
          </p:cNvPr>
          <p:cNvSpPr txBox="1"/>
          <p:nvPr/>
        </p:nvSpPr>
        <p:spPr>
          <a:xfrm>
            <a:off x="6330463" y="4797698"/>
            <a:ext cx="4238501" cy="769441"/>
          </a:xfrm>
          <a:prstGeom prst="rect">
            <a:avLst/>
          </a:prstGeom>
          <a:noFill/>
          <a:ln w="28575">
            <a:solidFill>
              <a:srgbClr val="00B050"/>
            </a:solidFill>
          </a:ln>
        </p:spPr>
        <p:txBody>
          <a:bodyPr wrap="square" rtlCol="0">
            <a:spAutoFit/>
          </a:bodyPr>
          <a:lstStyle/>
          <a:p>
            <a:r>
              <a:rPr lang="en-US" sz="2200" dirty="0"/>
              <a:t>Researchers sterilized all plates to eliminate contamination.</a:t>
            </a:r>
            <a:endParaRPr lang="en-US" sz="2200" strike="sngStrike" dirty="0">
              <a:solidFill>
                <a:srgbClr val="FF0000"/>
              </a:solidFill>
            </a:endParaRPr>
          </a:p>
        </p:txBody>
      </p:sp>
      <p:sp>
        <p:nvSpPr>
          <p:cNvPr id="14" name="Down Arrow 13">
            <a:extLst>
              <a:ext uri="{FF2B5EF4-FFF2-40B4-BE49-F238E27FC236}">
                <a16:creationId xmlns:a16="http://schemas.microsoft.com/office/drawing/2014/main" id="{D76E5F2F-A260-A94E-A03B-84BD1304BB14}"/>
              </a:ext>
            </a:extLst>
          </p:cNvPr>
          <p:cNvSpPr/>
          <p:nvPr/>
        </p:nvSpPr>
        <p:spPr>
          <a:xfrm>
            <a:off x="8191805" y="3521483"/>
            <a:ext cx="515816" cy="1022689"/>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9" presetClass="emph" presetSubtype="0" grpId="0" nodeType="withEffect">
                                  <p:stCondLst>
                                    <p:cond delay="0"/>
                                  </p:stCondLst>
                                  <p:childTnLst>
                                    <p:set>
                                      <p:cBhvr>
                                        <p:cTn id="9" dur="indefinite"/>
                                        <p:tgtEl>
                                          <p:spTgt spid="2"/>
                                        </p:tgtEl>
                                        <p:attrNameLst>
                                          <p:attrName>style.opacity</p:attrName>
                                        </p:attrNameLst>
                                      </p:cBhvr>
                                      <p:to>
                                        <p:strVal val="0.5"/>
                                      </p:to>
                                    </p:set>
                                    <p:animEffect filter="image" prLst="opacity: 0.5">
                                      <p:cBhvr rctx="IE">
                                        <p:cTn id="10" dur="indefinite"/>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854FC23-86E3-409F-9B08-9A8F74D79A48}"/>
</file>

<file path=customXml/itemProps2.xml><?xml version="1.0" encoding="utf-8"?>
<ds:datastoreItem xmlns:ds="http://schemas.openxmlformats.org/officeDocument/2006/customXml" ds:itemID="{AA5CDCC3-8C80-4341-AB4F-F1EAE75CB120}"/>
</file>

<file path=customXml/itemProps3.xml><?xml version="1.0" encoding="utf-8"?>
<ds:datastoreItem xmlns:ds="http://schemas.openxmlformats.org/officeDocument/2006/customXml" ds:itemID="{57A91CEA-B304-4DBC-BA5B-A7C37825E86B}"/>
</file>

<file path=docProps/app.xml><?xml version="1.0" encoding="utf-8"?>
<Properties xmlns="http://schemas.openxmlformats.org/officeDocument/2006/extended-properties" xmlns:vt="http://schemas.openxmlformats.org/officeDocument/2006/docPropsVTypes">
  <TotalTime>2933</TotalTime>
  <Words>11470</Words>
  <Application>Microsoft Macintosh PowerPoint</Application>
  <PresentationFormat>Widescreen</PresentationFormat>
  <Paragraphs>942</Paragraphs>
  <Slides>70</Slides>
  <Notes>68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Arial Narrow</vt:lpstr>
      <vt:lpstr>Calibri</vt:lpstr>
      <vt:lpstr>Roboto Condensed</vt:lpstr>
      <vt:lpstr>Office Theme</vt:lpstr>
      <vt:lpstr>PowerPoint Presentation</vt:lpstr>
      <vt:lpstr>PowerPoint Presentation</vt:lpstr>
      <vt:lpstr>Module 3 Agenda</vt:lpstr>
      <vt:lpstr>Module 3 Learning Objectives</vt:lpstr>
      <vt:lpstr>Scientific  Writing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Analyzing and Revising Manuscripts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Peer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SW_Module_3_Facilitator</dc:title>
  <dc:creator>BanyanComm6</dc:creator>
  <cp:lastModifiedBy>BanyanComm5</cp:lastModifiedBy>
  <cp:revision>177</cp:revision>
  <dcterms:created xsi:type="dcterms:W3CDTF">2020-10-23T12:10:31Z</dcterms:created>
  <dcterms:modified xsi:type="dcterms:W3CDTF">2020-10-30T15:15:24Z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ies>
</file>