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entation.xml" ContentType="application/vnd.openxmlformats-officedocument.presentationml.presentation.main+xml"/>
  <Override PartName="/ppt/slideLayouts/slideLayout2.xml" ContentType="application/vnd.openxmlformats-officedocument.presentationml.slideLayou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23.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6" r:id="rId2"/>
    <p:sldId id="266" r:id="rId3"/>
    <p:sldId id="326" r:id="rId4"/>
    <p:sldId id="268" r:id="rId5"/>
    <p:sldId id="327" r:id="rId6"/>
    <p:sldId id="328" r:id="rId7"/>
    <p:sldId id="302" r:id="rId8"/>
    <p:sldId id="329" r:id="rId9"/>
    <p:sldId id="397" r:id="rId10"/>
    <p:sldId id="370" r:id="rId11"/>
    <p:sldId id="398" r:id="rId12"/>
    <p:sldId id="399" r:id="rId13"/>
    <p:sldId id="400" r:id="rId14"/>
    <p:sldId id="401" r:id="rId15"/>
    <p:sldId id="402" r:id="rId16"/>
    <p:sldId id="403" r:id="rId17"/>
    <p:sldId id="404" r:id="rId18"/>
    <p:sldId id="405" r:id="rId19"/>
    <p:sldId id="406" r:id="rId20"/>
    <p:sldId id="407" r:id="rId21"/>
    <p:sldId id="414" r:id="rId22"/>
    <p:sldId id="408" r:id="rId23"/>
    <p:sldId id="409" r:id="rId24"/>
    <p:sldId id="410" r:id="rId25"/>
    <p:sldId id="411" r:id="rId26"/>
    <p:sldId id="412" r:id="rId27"/>
    <p:sldId id="413" r:id="rId28"/>
    <p:sldId id="32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8" userDrawn="1">
          <p15:clr>
            <a:srgbClr val="A4A3A4"/>
          </p15:clr>
        </p15:guide>
        <p15:guide id="2" pos="528"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nyanComm6" initials="B" lastIdx="1" clrIdx="0">
    <p:extLst>
      <p:ext uri="{19B8F6BF-5375-455C-9EA6-DF929625EA0E}">
        <p15:presenceInfo xmlns:p15="http://schemas.microsoft.com/office/powerpoint/2012/main" userId="S::incredibles@banyan.onmicrosoft.com::6027bf4e-4be8-4387-bdcc-03a280fa0ea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FB0"/>
    <a:srgbClr val="E58D1A"/>
    <a:srgbClr val="047C88"/>
    <a:srgbClr val="039D0D"/>
    <a:srgbClr val="FF40FF"/>
    <a:srgbClr val="0079E4"/>
    <a:srgbClr val="0432FF"/>
    <a:srgbClr val="FFE38F"/>
    <a:srgbClr val="0453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771"/>
    <p:restoredTop sz="79635"/>
  </p:normalViewPr>
  <p:slideViewPr>
    <p:cSldViewPr snapToGrid="0" snapToObjects="1">
      <p:cViewPr varScale="1">
        <p:scale>
          <a:sx n="97" d="100"/>
          <a:sy n="97" d="100"/>
        </p:scale>
        <p:origin x="352" y="192"/>
      </p:cViewPr>
      <p:guideLst>
        <p:guide orient="horz" pos="408"/>
        <p:guide pos="528"/>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showGuides="1">
      <p:cViewPr varScale="1">
        <p:scale>
          <a:sx n="126" d="100"/>
          <a:sy n="126" d="100"/>
        </p:scale>
        <p:origin x="3264" y="21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65913B5-0DF9-4144-B768-AE23A995182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B7B99A1-4010-0F4C-80DF-3C560026EF0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7CF17D-0CA5-2345-8FFF-2F798C51BAE5}" type="datetimeFigureOut">
              <a:rPr lang="en-US" smtClean="0"/>
              <a:t>10/30/20</a:t>
            </a:fld>
            <a:endParaRPr lang="en-US"/>
          </a:p>
        </p:txBody>
      </p:sp>
      <p:sp>
        <p:nvSpPr>
          <p:cNvPr id="4" name="Footer Placeholder 3">
            <a:extLst>
              <a:ext uri="{FF2B5EF4-FFF2-40B4-BE49-F238E27FC236}">
                <a16:creationId xmlns:a16="http://schemas.microsoft.com/office/drawing/2014/main" id="{1B22E4E6-1C6B-AE46-94E7-07D050950CE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78EFE37-1962-A748-AC38-A0B583FC920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F448D5-FE43-344F-9AFF-873E556EE37A}" type="slidenum">
              <a:rPr lang="en-US" smtClean="0"/>
              <a:t>‹#›</a:t>
            </a:fld>
            <a:endParaRPr lang="en-US"/>
          </a:p>
        </p:txBody>
      </p:sp>
    </p:spTree>
    <p:extLst>
      <p:ext uri="{BB962C8B-B14F-4D97-AF65-F5344CB8AC3E}">
        <p14:creationId xmlns:p14="http://schemas.microsoft.com/office/powerpoint/2010/main" val="3950860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47F41F-4268-274B-BCF0-8FEB43C9C884}" type="datetimeFigureOut">
              <a:rPr lang="en-US" smtClean="0"/>
              <a:t>10/30/20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346F72-50AF-5749-9015-FB8ED069B56F}" type="slidenum">
              <a:rPr lang="en-US" smtClean="0"/>
              <a:t>‹#›</a:t>
            </a:fld>
            <a:endParaRPr lang="en-US"/>
          </a:p>
        </p:txBody>
      </p:sp>
    </p:spTree>
    <p:extLst>
      <p:ext uri="{BB962C8B-B14F-4D97-AF65-F5344CB8AC3E}">
        <p14:creationId xmlns:p14="http://schemas.microsoft.com/office/powerpoint/2010/main" val="21439301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46F72-50AF-5749-9015-FB8ED069B56F}" type="slidenum">
              <a:rPr lang="en-US" smtClean="0"/>
              <a:t>1</a:t>
            </a:fld>
            <a:endParaRPr lang="en-US"/>
          </a:p>
        </p:txBody>
      </p:sp>
    </p:spTree>
    <p:extLst>
      <p:ext uri="{BB962C8B-B14F-4D97-AF65-F5344CB8AC3E}">
        <p14:creationId xmlns:p14="http://schemas.microsoft.com/office/powerpoint/2010/main" val="3715006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going over correct answers.</a:t>
            </a:r>
          </a:p>
          <a:p>
            <a:endParaRPr lang="en-US" b="1" i="1" dirty="0"/>
          </a:p>
          <a:p>
            <a:r>
              <a:rPr lang="en-US" sz="1200" b="0" i="0" u="none" strike="noStrike" kern="1200" dirty="0">
                <a:solidFill>
                  <a:schemeClr val="tx1"/>
                </a:solidFill>
                <a:effectLst/>
                <a:latin typeface="+mn-lt"/>
                <a:ea typeface="+mn-ea"/>
                <a:cs typeface="+mn-cs"/>
              </a:rPr>
              <a:t>This statement is false. Don't confuse the abstract with the key message, which is a one-sentence description of your paper's most important information. The abstract is a focused paragraph that highlights the essential points of your study. After the title of your paper, the abstract is the first thing that people will read. It acts as both a summary and analysis of your research. </a:t>
            </a:r>
            <a:endParaRPr lang="en-US" b="1" i="1" dirty="0"/>
          </a:p>
        </p:txBody>
      </p:sp>
      <p:sp>
        <p:nvSpPr>
          <p:cNvPr id="4" name="Slide Number Placeholder 3"/>
          <p:cNvSpPr>
            <a:spLocks noGrp="1"/>
          </p:cNvSpPr>
          <p:nvPr>
            <p:ph type="sldNum" sz="quarter" idx="5"/>
          </p:nvPr>
        </p:nvSpPr>
        <p:spPr/>
        <p:txBody>
          <a:bodyPr/>
          <a:lstStyle/>
          <a:p>
            <a:fld id="{99346F72-50AF-5749-9015-FB8ED069B56F}" type="slidenum">
              <a:rPr lang="en-US" smtClean="0"/>
              <a:t>10</a:t>
            </a:fld>
            <a:endParaRPr lang="en-US"/>
          </a:p>
        </p:txBody>
      </p:sp>
    </p:spTree>
    <p:extLst>
      <p:ext uri="{BB962C8B-B14F-4D97-AF65-F5344CB8AC3E}">
        <p14:creationId xmlns:p14="http://schemas.microsoft.com/office/powerpoint/2010/main" val="1343856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11</a:t>
            </a:fld>
            <a:endParaRPr lang="en-US"/>
          </a:p>
        </p:txBody>
      </p:sp>
    </p:spTree>
    <p:extLst>
      <p:ext uri="{BB962C8B-B14F-4D97-AF65-F5344CB8AC3E}">
        <p14:creationId xmlns:p14="http://schemas.microsoft.com/office/powerpoint/2010/main" val="2600475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 Module Two, we taught you to visualize the outline of a scientific manuscript like a roadmap. We visited each of the sections, or signposts of the roadmap, including the </a:t>
            </a:r>
            <a:r>
              <a:rPr lang="en-US" sz="1200" b="0" i="0" kern="1200" dirty="0" err="1">
                <a:solidFill>
                  <a:schemeClr val="tx1"/>
                </a:solidFill>
                <a:effectLst/>
                <a:latin typeface="+mn-lt"/>
                <a:ea typeface="+mn-ea"/>
                <a:cs typeface="+mn-cs"/>
              </a:rPr>
              <a:t>IMRaD</a:t>
            </a:r>
            <a:r>
              <a:rPr lang="en-US" sz="1200" b="0" i="0" kern="1200" dirty="0">
                <a:solidFill>
                  <a:schemeClr val="tx1"/>
                </a:solidFill>
                <a:effectLst/>
                <a:latin typeface="+mn-lt"/>
                <a:ea typeface="+mn-ea"/>
                <a:cs typeface="+mn-cs"/>
              </a:rPr>
              <a:t> mnemonic device to help you remember the sections found in a journal article. We also covered the ways to analyze and present data in your writing.</a:t>
            </a:r>
            <a:endParaRPr lang="en-US" dirty="0"/>
          </a:p>
          <a:p>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12</a:t>
            </a:fld>
            <a:endParaRPr lang="en-US"/>
          </a:p>
        </p:txBody>
      </p:sp>
    </p:spTree>
    <p:extLst>
      <p:ext uri="{BB962C8B-B14F-4D97-AF65-F5344CB8AC3E}">
        <p14:creationId xmlns:p14="http://schemas.microsoft.com/office/powerpoint/2010/main" val="563821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sz="1200" b="0" i="0" kern="1200" dirty="0">
                <a:solidFill>
                  <a:schemeClr val="tx1"/>
                </a:solidFill>
                <a:effectLst/>
                <a:latin typeface="+mn-lt"/>
                <a:ea typeface="+mn-ea"/>
                <a:cs typeface="+mn-cs"/>
              </a:rPr>
              <a:t>We introduced you to this roadmap in Part 2. It’s a key part of this training and something you can return to if you ever get lost in the process of preparing a scientific manuscript. Remember that each section of your manuscript answers specific questions and fulfills some specific needs. </a:t>
            </a:r>
            <a:br>
              <a:rPr lang="en-US" sz="1200" b="0" i="0" kern="1200" dirty="0">
                <a:solidFill>
                  <a:schemeClr val="tx1"/>
                </a:solidFill>
                <a:effectLst/>
                <a:latin typeface="+mn-lt"/>
                <a:ea typeface="+mn-ea"/>
                <a:cs typeface="+mn-cs"/>
              </a:rPr>
            </a:br>
            <a:r>
              <a:rPr lang="en-US" sz="1200" b="1" i="1" kern="1200" dirty="0">
                <a:solidFill>
                  <a:schemeClr val="tx1"/>
                </a:solidFill>
                <a:effectLst/>
                <a:latin typeface="+mn-lt"/>
                <a:ea typeface="+mn-ea"/>
                <a:cs typeface="+mn-cs"/>
              </a:rPr>
              <a:t>(Click to reveal the parts of the manuscript)</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Title conveys the subject of your paper and the aspects of the subject studied. </a:t>
            </a:r>
          </a:p>
          <a:p>
            <a:r>
              <a:rPr lang="en-US" sz="1200" b="0" i="0" kern="1200" dirty="0">
                <a:solidFill>
                  <a:schemeClr val="tx1"/>
                </a:solidFill>
                <a:effectLst/>
                <a:latin typeface="+mn-lt"/>
                <a:ea typeface="+mn-ea"/>
                <a:cs typeface="+mn-cs"/>
              </a:rPr>
              <a:t>The Abstract is a one-paragraph summary that covers the main reason for your study, the primary results, and the major conclusions. </a:t>
            </a:r>
          </a:p>
          <a:p>
            <a:r>
              <a:rPr lang="en-US" sz="1200" b="0" i="0" kern="1200" dirty="0">
                <a:solidFill>
                  <a:schemeClr val="tx1"/>
                </a:solidFill>
                <a:effectLst/>
                <a:latin typeface="+mn-lt"/>
                <a:ea typeface="+mn-ea"/>
                <a:cs typeface="+mn-cs"/>
              </a:rPr>
              <a:t>The Introduction explains why you chose the topic of your manuscript and lays out the research question, tested hypothesis, or purpose of your study. </a:t>
            </a:r>
          </a:p>
          <a:p>
            <a:r>
              <a:rPr lang="en-US" sz="1200" b="0" i="0" kern="1200" dirty="0">
                <a:solidFill>
                  <a:schemeClr val="tx1"/>
                </a:solidFill>
                <a:effectLst/>
                <a:latin typeface="+mn-lt"/>
                <a:ea typeface="+mn-ea"/>
                <a:cs typeface="+mn-cs"/>
              </a:rPr>
              <a:t>The Methods section describes how you conducted your study, what materials you used, and the makeup of any study groups.</a:t>
            </a:r>
          </a:p>
          <a:p>
            <a:r>
              <a:rPr lang="en-US" sz="1200" b="0" i="0" kern="1200" dirty="0">
                <a:solidFill>
                  <a:schemeClr val="tx1"/>
                </a:solidFill>
                <a:effectLst/>
                <a:latin typeface="+mn-lt"/>
                <a:ea typeface="+mn-ea"/>
                <a:cs typeface="+mn-cs"/>
              </a:rPr>
              <a:t>The Results section presents your data and communicates the essence of your research, as well as your outcomes. </a:t>
            </a:r>
          </a:p>
          <a:p>
            <a:r>
              <a:rPr lang="en-US" sz="1200" b="0" i="0" kern="1200" dirty="0">
                <a:solidFill>
                  <a:schemeClr val="tx1"/>
                </a:solidFill>
                <a:effectLst/>
                <a:latin typeface="+mn-lt"/>
                <a:ea typeface="+mn-ea"/>
                <a:cs typeface="+mn-cs"/>
              </a:rPr>
              <a:t>The Discussion includes an interpretation of your data, implications of your findings, and what potential research may follow. Ambiguous or controversial findings should be examined and analyzed here. The discussion concludes with a concise but complete interpretation of your findings.</a:t>
            </a:r>
          </a:p>
          <a:p>
            <a:r>
              <a:rPr lang="en-US" sz="1200" b="0" i="0" kern="1200" dirty="0">
                <a:solidFill>
                  <a:schemeClr val="tx1"/>
                </a:solidFill>
                <a:effectLst/>
                <a:latin typeface="+mn-lt"/>
                <a:ea typeface="+mn-ea"/>
                <a:cs typeface="+mn-cs"/>
              </a:rPr>
              <a:t>You thank everyone who helped you in the Acknowledgements section.</a:t>
            </a:r>
          </a:p>
          <a:p>
            <a:r>
              <a:rPr lang="en-US" sz="1200" b="0" i="0" kern="1200" dirty="0">
                <a:solidFill>
                  <a:schemeClr val="tx1"/>
                </a:solidFill>
                <a:effectLst/>
                <a:latin typeface="+mn-lt"/>
                <a:ea typeface="+mn-ea"/>
                <a:cs typeface="+mn-cs"/>
              </a:rPr>
              <a:t>The References and Citations section is where you list the locations and titles of all scholarly work you used in the creation and execution of your study, as well as everything you cited throughout your manuscript.</a:t>
            </a:r>
          </a:p>
          <a:p>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13</a:t>
            </a:fld>
            <a:endParaRPr lang="en-US"/>
          </a:p>
        </p:txBody>
      </p:sp>
    </p:spTree>
    <p:extLst>
      <p:ext uri="{BB962C8B-B14F-4D97-AF65-F5344CB8AC3E}">
        <p14:creationId xmlns:p14="http://schemas.microsoft.com/office/powerpoint/2010/main" val="38595724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ea typeface="Roboto" panose="02000000000000000000" pitchFamily="2" charset="0"/>
              </a:rPr>
              <a:t>Turn to the Knowledge Check section for Module 4 in your workbook and answer the Module 2 review questions</a:t>
            </a:r>
            <a:r>
              <a:rPr lang="en-US" dirty="0"/>
              <a:t>. Then we’ll go over them as a group.</a:t>
            </a:r>
          </a:p>
          <a:p>
            <a:r>
              <a:rPr lang="en-US" b="1" dirty="0"/>
              <a:t>(Give participants 5 minutes to answer the questions before moving on.)</a:t>
            </a:r>
          </a:p>
        </p:txBody>
      </p:sp>
      <p:sp>
        <p:nvSpPr>
          <p:cNvPr id="4" name="Slide Number Placeholder 3"/>
          <p:cNvSpPr>
            <a:spLocks noGrp="1"/>
          </p:cNvSpPr>
          <p:nvPr>
            <p:ph type="sldNum" sz="quarter" idx="5"/>
          </p:nvPr>
        </p:nvSpPr>
        <p:spPr/>
        <p:txBody>
          <a:bodyPr/>
          <a:lstStyle/>
          <a:p>
            <a:fld id="{99346F72-50AF-5749-9015-FB8ED069B56F}" type="slidenum">
              <a:rPr lang="en-US" smtClean="0"/>
              <a:t>14</a:t>
            </a:fld>
            <a:endParaRPr lang="en-US"/>
          </a:p>
        </p:txBody>
      </p:sp>
    </p:spTree>
    <p:extLst>
      <p:ext uri="{BB962C8B-B14F-4D97-AF65-F5344CB8AC3E}">
        <p14:creationId xmlns:p14="http://schemas.microsoft.com/office/powerpoint/2010/main" val="1584912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clicking to reveal the correct answer.</a:t>
            </a:r>
          </a:p>
          <a:p>
            <a:endParaRPr lang="en-US" b="1" i="1" dirty="0"/>
          </a:p>
          <a:p>
            <a:r>
              <a:rPr lang="en-US" sz="1200" kern="1200" dirty="0">
                <a:solidFill>
                  <a:schemeClr val="tx1"/>
                </a:solidFill>
                <a:effectLst/>
                <a:latin typeface="+mn-lt"/>
                <a:ea typeface="+mn-ea"/>
                <a:cs typeface="+mn-cs"/>
              </a:rPr>
              <a:t>Correct answer: The most frequently read part of any paper is the title. It's how your paper will be indexed and cited. An accurate and concise title helps readers find your work and determine whether or not they want to read more.</a:t>
            </a:r>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15</a:t>
            </a:fld>
            <a:endParaRPr lang="en-US"/>
          </a:p>
        </p:txBody>
      </p:sp>
    </p:spTree>
    <p:extLst>
      <p:ext uri="{BB962C8B-B14F-4D97-AF65-F5344CB8AC3E}">
        <p14:creationId xmlns:p14="http://schemas.microsoft.com/office/powerpoint/2010/main" val="2256721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clicking to reveal the correct answer.</a:t>
            </a:r>
          </a:p>
          <a:p>
            <a:endParaRPr lang="en-US" b="1" i="1" dirty="0"/>
          </a:p>
          <a:p>
            <a:r>
              <a:rPr lang="en-US" sz="1200" kern="1200" dirty="0">
                <a:solidFill>
                  <a:schemeClr val="tx1"/>
                </a:solidFill>
                <a:effectLst/>
                <a:latin typeface="+mn-lt"/>
                <a:ea typeface="+mn-ea"/>
                <a:cs typeface="+mn-cs"/>
              </a:rPr>
              <a:t>Correct answer: Many researchers find it easy to write the </a:t>
            </a:r>
            <a:r>
              <a:rPr lang="en-US" sz="1200" i="1" kern="1200" dirty="0">
                <a:solidFill>
                  <a:schemeClr val="tx1"/>
                </a:solidFill>
                <a:effectLst/>
                <a:latin typeface="+mn-lt"/>
                <a:ea typeface="+mn-ea"/>
                <a:cs typeface="+mn-cs"/>
              </a:rPr>
              <a:t>Results</a:t>
            </a:r>
            <a:r>
              <a:rPr lang="en-US" sz="1200" kern="1200" dirty="0">
                <a:solidFill>
                  <a:schemeClr val="tx1"/>
                </a:solidFill>
                <a:effectLst/>
                <a:latin typeface="+mn-lt"/>
                <a:ea typeface="+mn-ea"/>
                <a:cs typeface="+mn-cs"/>
              </a:rPr>
              <a:t> section of their papers first. Right after you end your study, when the information is fresh in your mind and you have your notes all organized, write up your results and include any supporting tables and figures. </a:t>
            </a:r>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16</a:t>
            </a:fld>
            <a:endParaRPr lang="en-US"/>
          </a:p>
        </p:txBody>
      </p:sp>
    </p:spTree>
    <p:extLst>
      <p:ext uri="{BB962C8B-B14F-4D97-AF65-F5344CB8AC3E}">
        <p14:creationId xmlns:p14="http://schemas.microsoft.com/office/powerpoint/2010/main" val="755112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clicking to reveal the correct answer.</a:t>
            </a:r>
          </a:p>
          <a:p>
            <a:endParaRPr lang="en-US" b="1" i="1" dirty="0"/>
          </a:p>
          <a:p>
            <a:r>
              <a:rPr lang="en-US" sz="1200" kern="1200" dirty="0">
                <a:solidFill>
                  <a:schemeClr val="tx1"/>
                </a:solidFill>
                <a:effectLst/>
                <a:latin typeface="+mn-lt"/>
                <a:ea typeface="+mn-ea"/>
                <a:cs typeface="+mn-cs"/>
              </a:rPr>
              <a:t>Correct answer: Many researchers find it easy to write the </a:t>
            </a:r>
            <a:r>
              <a:rPr lang="en-US" sz="1200" i="1" kern="1200" dirty="0">
                <a:solidFill>
                  <a:schemeClr val="tx1"/>
                </a:solidFill>
                <a:effectLst/>
                <a:latin typeface="+mn-lt"/>
                <a:ea typeface="+mn-ea"/>
                <a:cs typeface="+mn-cs"/>
              </a:rPr>
              <a:t>Results</a:t>
            </a:r>
            <a:r>
              <a:rPr lang="en-US" sz="1200" kern="1200" dirty="0">
                <a:solidFill>
                  <a:schemeClr val="tx1"/>
                </a:solidFill>
                <a:effectLst/>
                <a:latin typeface="+mn-lt"/>
                <a:ea typeface="+mn-ea"/>
                <a:cs typeface="+mn-cs"/>
              </a:rPr>
              <a:t> section of their papers first. Right after you end your study, when the information is fresh in your mind and you have your notes all organized, write up your results and include any supporting tables and figures. </a:t>
            </a:r>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17</a:t>
            </a:fld>
            <a:endParaRPr lang="en-US"/>
          </a:p>
        </p:txBody>
      </p:sp>
    </p:spTree>
    <p:extLst>
      <p:ext uri="{BB962C8B-B14F-4D97-AF65-F5344CB8AC3E}">
        <p14:creationId xmlns:p14="http://schemas.microsoft.com/office/powerpoint/2010/main" val="29091019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18</a:t>
            </a:fld>
            <a:endParaRPr lang="en-US"/>
          </a:p>
        </p:txBody>
      </p:sp>
    </p:spTree>
    <p:extLst>
      <p:ext uri="{BB962C8B-B14F-4D97-AF65-F5344CB8AC3E}">
        <p14:creationId xmlns:p14="http://schemas.microsoft.com/office/powerpoint/2010/main" val="14169522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dirty="0"/>
              <a:t>In Module Three, we reviewed some general tips for developing your writing style and the scientific voice. We explained why revising your manuscript is so essential to the writing and submissions process. We emphasized the importance of soliciting feedback from your peers and outside experts, and suggested that reading and reviewing others' work can make you a better writer and editor of your own work.</a:t>
            </a:r>
          </a:p>
        </p:txBody>
      </p:sp>
      <p:sp>
        <p:nvSpPr>
          <p:cNvPr id="4" name="Slide Number Placeholder 3"/>
          <p:cNvSpPr>
            <a:spLocks noGrp="1"/>
          </p:cNvSpPr>
          <p:nvPr>
            <p:ph type="sldNum" sz="quarter" idx="5"/>
          </p:nvPr>
        </p:nvSpPr>
        <p:spPr/>
        <p:txBody>
          <a:bodyPr/>
          <a:lstStyle/>
          <a:p>
            <a:fld id="{99346F72-50AF-5749-9015-FB8ED069B56F}" type="slidenum">
              <a:rPr lang="en-US" smtClean="0"/>
              <a:t>19</a:t>
            </a:fld>
            <a:endParaRPr lang="en-US"/>
          </a:p>
        </p:txBody>
      </p:sp>
    </p:spTree>
    <p:extLst>
      <p:ext uri="{BB962C8B-B14F-4D97-AF65-F5344CB8AC3E}">
        <p14:creationId xmlns:p14="http://schemas.microsoft.com/office/powerpoint/2010/main" val="471937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endParaRPr lang="en-US" dirty="0"/>
          </a:p>
          <a:p>
            <a:r>
              <a:rPr lang="en-US" sz="1200" b="0" i="0" kern="1200" dirty="0">
                <a:solidFill>
                  <a:schemeClr val="tx1"/>
                </a:solidFill>
                <a:effectLst/>
                <a:latin typeface="+mn-lt"/>
                <a:ea typeface="+mn-ea"/>
                <a:cs typeface="+mn-cs"/>
              </a:rPr>
              <a:t>We have almost reached the end of this training! Let’s review what you’ve learned, and then I’m going to send you off to write your own scientific manuscript.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Writing your manuscript should be an empowering experience. What you have studied and what you have to say are important. Do not forget that, even if you feel overwhelmed. You can do this!</a:t>
            </a:r>
            <a:endParaRPr lang="en-US" dirty="0"/>
          </a:p>
          <a:p>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2</a:t>
            </a:fld>
            <a:endParaRPr lang="en-US"/>
          </a:p>
        </p:txBody>
      </p:sp>
    </p:spTree>
    <p:extLst>
      <p:ext uri="{BB962C8B-B14F-4D97-AF65-F5344CB8AC3E}">
        <p14:creationId xmlns:p14="http://schemas.microsoft.com/office/powerpoint/2010/main" val="22517083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b="0" dirty="0"/>
              <a:t>To develop your writing style, make informed choices about everything that goes into your paper and how you organize it. Keep things simple by writing short, concise sentences and breaking down complex ideas into smaller parts. Avoid using jargon, acronyms or abbreviations, and make sure you clearly define them when you do use them. The scientific voice refers to the writing style often dictated by scientific publications. Read the literature and adopt the language used in scientific publications. Define and label things consistently throughout your paper and provide the reader with enough information to interpret your data and arrive at the same conclusions. Essentially, your goal should be to help another person be able to reproduce your study.</a:t>
            </a:r>
          </a:p>
        </p:txBody>
      </p:sp>
      <p:sp>
        <p:nvSpPr>
          <p:cNvPr id="4" name="Slide Number Placeholder 3"/>
          <p:cNvSpPr>
            <a:spLocks noGrp="1"/>
          </p:cNvSpPr>
          <p:nvPr>
            <p:ph type="sldNum" sz="quarter" idx="5"/>
          </p:nvPr>
        </p:nvSpPr>
        <p:spPr/>
        <p:txBody>
          <a:bodyPr/>
          <a:lstStyle/>
          <a:p>
            <a:fld id="{99346F72-50AF-5749-9015-FB8ED069B56F}" type="slidenum">
              <a:rPr lang="en-US" smtClean="0"/>
              <a:t>20</a:t>
            </a:fld>
            <a:endParaRPr lang="en-US"/>
          </a:p>
        </p:txBody>
      </p:sp>
    </p:spTree>
    <p:extLst>
      <p:ext uri="{BB962C8B-B14F-4D97-AF65-F5344CB8AC3E}">
        <p14:creationId xmlns:p14="http://schemas.microsoft.com/office/powerpoint/2010/main" val="35821459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sz="1200" b="0" i="0" kern="1200" dirty="0">
                <a:solidFill>
                  <a:schemeClr val="tx1"/>
                </a:solidFill>
                <a:effectLst/>
                <a:latin typeface="+mn-lt"/>
                <a:ea typeface="+mn-ea"/>
                <a:cs typeface="+mn-cs"/>
              </a:rPr>
              <a:t>Ask others to review your work throughout the writing process. Peer reviewers and outside experts can provide valuable feedback on how to make your writing easier to read and understand. Provide reviewers with some guiding questions and be sure to thank them for the time they spend reading and evaluating your work. The editing and revision process will boost your confidence and prepare you to submit the best version of your manuscript to your target publication.</a:t>
            </a:r>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21</a:t>
            </a:fld>
            <a:endParaRPr lang="en-US"/>
          </a:p>
        </p:txBody>
      </p:sp>
    </p:spTree>
    <p:extLst>
      <p:ext uri="{BB962C8B-B14F-4D97-AF65-F5344CB8AC3E}">
        <p14:creationId xmlns:p14="http://schemas.microsoft.com/office/powerpoint/2010/main" val="24437264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r>
              <a:rPr lang="en-US" b="0" dirty="0"/>
              <a:t>:</a:t>
            </a:r>
          </a:p>
          <a:p>
            <a:r>
              <a:rPr lang="en-US" sz="1200" b="0" i="0" kern="1200" dirty="0">
                <a:solidFill>
                  <a:schemeClr val="tx1"/>
                </a:solidFill>
                <a:effectLst/>
                <a:latin typeface="+mn-lt"/>
                <a:ea typeface="+mn-ea"/>
                <a:cs typeface="+mn-cs"/>
              </a:rPr>
              <a:t>A finished draft does not become a manuscript that you would be proud to submit without revision. To develop your skills as an editor, read articles published in peer-reviewed scientific journals and offer to review your colleagues' or critique partners' manuscripts. Reading others' work will help you identify what you like and dislike about the papers and refine your writing style. </a:t>
            </a:r>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22</a:t>
            </a:fld>
            <a:endParaRPr lang="en-US"/>
          </a:p>
        </p:txBody>
      </p:sp>
    </p:spTree>
    <p:extLst>
      <p:ext uri="{BB962C8B-B14F-4D97-AF65-F5344CB8AC3E}">
        <p14:creationId xmlns:p14="http://schemas.microsoft.com/office/powerpoint/2010/main" val="16629892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ea typeface="Roboto" panose="02000000000000000000" pitchFamily="2" charset="0"/>
              </a:rPr>
              <a:t>Turn to the Knowledge Check section for Module 4 in your workbook and answer the Module 3 review questions</a:t>
            </a:r>
            <a:r>
              <a:rPr lang="en-US" dirty="0"/>
              <a:t>. Then we’ll go over them as a group.</a:t>
            </a:r>
          </a:p>
          <a:p>
            <a:r>
              <a:rPr lang="en-US" b="1" dirty="0"/>
              <a:t>(Give participants 5 minutes to answer the questions before moving on.)</a:t>
            </a:r>
          </a:p>
        </p:txBody>
      </p:sp>
      <p:sp>
        <p:nvSpPr>
          <p:cNvPr id="4" name="Slide Number Placeholder 3"/>
          <p:cNvSpPr>
            <a:spLocks noGrp="1"/>
          </p:cNvSpPr>
          <p:nvPr>
            <p:ph type="sldNum" sz="quarter" idx="5"/>
          </p:nvPr>
        </p:nvSpPr>
        <p:spPr/>
        <p:txBody>
          <a:bodyPr/>
          <a:lstStyle/>
          <a:p>
            <a:fld id="{99346F72-50AF-5749-9015-FB8ED069B56F}" type="slidenum">
              <a:rPr lang="en-US" smtClean="0"/>
              <a:t>23</a:t>
            </a:fld>
            <a:endParaRPr lang="en-US"/>
          </a:p>
        </p:txBody>
      </p:sp>
    </p:spTree>
    <p:extLst>
      <p:ext uri="{BB962C8B-B14F-4D97-AF65-F5344CB8AC3E}">
        <p14:creationId xmlns:p14="http://schemas.microsoft.com/office/powerpoint/2010/main" val="24685134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clicking to reveal the correct answer.</a:t>
            </a:r>
          </a:p>
          <a:p>
            <a:endParaRPr lang="en-US" b="1" i="1" dirty="0"/>
          </a:p>
          <a:p>
            <a:r>
              <a:rPr lang="en-US" b="0" i="0" dirty="0"/>
              <a:t>The more scientific articles you read, the better. Just make sure that you properly cite any articles you use in your paper!</a:t>
            </a:r>
          </a:p>
          <a:p>
            <a:r>
              <a:rPr lang="en-US" b="0" i="0" dirty="0"/>
              <a:t>Journal clubs and writing groups are wonderful opportunities to improve your writing, because they give you the chance to read and critique others’ work. You will also probably have your work read and critiqued by other members of the group, which will improve your writing even further!</a:t>
            </a:r>
          </a:p>
          <a:p>
            <a:r>
              <a:rPr lang="en-US" b="0" i="0" dirty="0"/>
              <a:t>Reading and reviewing your colleagues’ work takes time and effort, but will make you a better editor and writer in the end. Additionally, your colleagues may repay the favor by helping to edit your manuscript later! </a:t>
            </a:r>
          </a:p>
          <a:p>
            <a:r>
              <a:rPr lang="en-US" b="0" i="0" dirty="0"/>
              <a:t>Papers written in proper English are published faster because they require less editing. Improving your English is a good way to improve your editing skills!</a:t>
            </a:r>
          </a:p>
          <a:p>
            <a:r>
              <a:rPr lang="en-US" b="0" i="0" dirty="0"/>
              <a:t>If multiple reviewers suggest changing the same particular section in your manuscript, you should seriously consider revising that section. Ignore your reviewer’s comments at your own risk!</a:t>
            </a:r>
          </a:p>
        </p:txBody>
      </p:sp>
      <p:sp>
        <p:nvSpPr>
          <p:cNvPr id="4" name="Slide Number Placeholder 3"/>
          <p:cNvSpPr>
            <a:spLocks noGrp="1"/>
          </p:cNvSpPr>
          <p:nvPr>
            <p:ph type="sldNum" sz="quarter" idx="5"/>
          </p:nvPr>
        </p:nvSpPr>
        <p:spPr/>
        <p:txBody>
          <a:bodyPr/>
          <a:lstStyle/>
          <a:p>
            <a:fld id="{99346F72-50AF-5749-9015-FB8ED069B56F}" type="slidenum">
              <a:rPr lang="en-US" smtClean="0"/>
              <a:t>24</a:t>
            </a:fld>
            <a:endParaRPr lang="en-US"/>
          </a:p>
        </p:txBody>
      </p:sp>
    </p:spTree>
    <p:extLst>
      <p:ext uri="{BB962C8B-B14F-4D97-AF65-F5344CB8AC3E}">
        <p14:creationId xmlns:p14="http://schemas.microsoft.com/office/powerpoint/2010/main" val="32945402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clicking to reveal the correct answer.</a:t>
            </a:r>
          </a:p>
          <a:p>
            <a:endParaRPr lang="en-US" dirty="0"/>
          </a:p>
          <a:p>
            <a:r>
              <a:rPr lang="en-US" dirty="0"/>
              <a:t>If you must use acronyms, define them the first time you use them and then use them consistently throughout the paper.</a:t>
            </a:r>
          </a:p>
        </p:txBody>
      </p:sp>
      <p:sp>
        <p:nvSpPr>
          <p:cNvPr id="4" name="Slide Number Placeholder 3"/>
          <p:cNvSpPr>
            <a:spLocks noGrp="1"/>
          </p:cNvSpPr>
          <p:nvPr>
            <p:ph type="sldNum" sz="quarter" idx="5"/>
          </p:nvPr>
        </p:nvSpPr>
        <p:spPr/>
        <p:txBody>
          <a:bodyPr/>
          <a:lstStyle/>
          <a:p>
            <a:fld id="{99346F72-50AF-5749-9015-FB8ED069B56F}" type="slidenum">
              <a:rPr lang="en-US" smtClean="0"/>
              <a:t>25</a:t>
            </a:fld>
            <a:endParaRPr lang="en-US"/>
          </a:p>
        </p:txBody>
      </p:sp>
    </p:spTree>
    <p:extLst>
      <p:ext uri="{BB962C8B-B14F-4D97-AF65-F5344CB8AC3E}">
        <p14:creationId xmlns:p14="http://schemas.microsoft.com/office/powerpoint/2010/main" val="32518809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clicking to reveal the correct answer.</a:t>
            </a:r>
          </a:p>
          <a:p>
            <a:endParaRPr lang="en-US" dirty="0"/>
          </a:p>
          <a:p>
            <a:r>
              <a:rPr lang="en-US" dirty="0"/>
              <a:t>It’s best practice to follow the style guide provided by your targeted journal or publication. Whether you follow the rules of APA (American Psychological Association) style, American English or British English, or other prescribed number and lettering schemes, the key is consistency. </a:t>
            </a:r>
          </a:p>
        </p:txBody>
      </p:sp>
      <p:sp>
        <p:nvSpPr>
          <p:cNvPr id="4" name="Slide Number Placeholder 3"/>
          <p:cNvSpPr>
            <a:spLocks noGrp="1"/>
          </p:cNvSpPr>
          <p:nvPr>
            <p:ph type="sldNum" sz="quarter" idx="5"/>
          </p:nvPr>
        </p:nvSpPr>
        <p:spPr/>
        <p:txBody>
          <a:bodyPr/>
          <a:lstStyle/>
          <a:p>
            <a:fld id="{99346F72-50AF-5749-9015-FB8ED069B56F}" type="slidenum">
              <a:rPr lang="en-US" smtClean="0"/>
              <a:t>26</a:t>
            </a:fld>
            <a:endParaRPr lang="en-US"/>
          </a:p>
        </p:txBody>
      </p:sp>
    </p:spTree>
    <p:extLst>
      <p:ext uri="{BB962C8B-B14F-4D97-AF65-F5344CB8AC3E}">
        <p14:creationId xmlns:p14="http://schemas.microsoft.com/office/powerpoint/2010/main" val="31169365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b="1" i="1" dirty="0"/>
              <a:t>(Solicit any final questions. Give out your contact information if you want participants to follow up with you about their work. Any closing statements should be made here.)</a:t>
            </a:r>
          </a:p>
          <a:p>
            <a:endParaRPr lang="en-US" b="1" dirty="0"/>
          </a:p>
          <a:p>
            <a:r>
              <a:rPr lang="en-US" b="0" dirty="0"/>
              <a:t>It has been an honor to guide you through the scientific writing process. You have all the tools you need to write, edit and publish a successful scientific manuscript! Now you just need to go out and do it!</a:t>
            </a:r>
          </a:p>
          <a:p>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27</a:t>
            </a:fld>
            <a:endParaRPr lang="en-US"/>
          </a:p>
        </p:txBody>
      </p:sp>
    </p:spTree>
    <p:extLst>
      <p:ext uri="{BB962C8B-B14F-4D97-AF65-F5344CB8AC3E}">
        <p14:creationId xmlns:p14="http://schemas.microsoft.com/office/powerpoint/2010/main" val="9582864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rtl="0">
              <a:lnSpc>
                <a:spcPct val="100000"/>
              </a:lnSpc>
              <a:spcBef>
                <a:spcPts val="0"/>
              </a:spcBef>
              <a:spcAft>
                <a:spcPts val="0"/>
              </a:spcAft>
              <a:buClr>
                <a:schemeClr val="dk1"/>
              </a:buClr>
              <a:buSzPts val="1200"/>
              <a:buFont typeface="Calibri"/>
              <a:buNone/>
            </a:pPr>
            <a:r>
              <a:rPr lang="en-US" b="1" i="0" dirty="0"/>
              <a:t>Facilitator Notes:</a:t>
            </a:r>
            <a:endParaRPr lang="en-US" sz="1200" b="0" i="0" dirty="0">
              <a:solidFill>
                <a:schemeClr val="dk1"/>
              </a:solidFill>
              <a:latin typeface="+mn-lt"/>
              <a:ea typeface="Calibri"/>
              <a:cs typeface="Calibri"/>
              <a:sym typeface="Calibri"/>
            </a:endParaRPr>
          </a:p>
          <a:p>
            <a:pPr marL="0" lvl="0" indent="0" algn="l" rtl="0">
              <a:spcBef>
                <a:spcPts val="0"/>
              </a:spcBef>
              <a:spcAft>
                <a:spcPts val="0"/>
              </a:spcAft>
              <a:buNone/>
            </a:pPr>
            <a:endParaRPr lang="en-US" b="0" i="0" dirty="0"/>
          </a:p>
          <a:p>
            <a:pPr marL="0" lvl="0" indent="0" algn="l" rtl="0">
              <a:spcBef>
                <a:spcPts val="0"/>
              </a:spcBef>
              <a:spcAft>
                <a:spcPts val="0"/>
              </a:spcAft>
              <a:buNone/>
            </a:pPr>
            <a:r>
              <a:rPr lang="en-US" b="0" i="0" dirty="0"/>
              <a:t>Congratulate your participants on finishing the first part of the training! If appropriate, break for the day. If not, give students an appropriate break before beginning Module 2.</a:t>
            </a:r>
            <a:endParaRPr lang="en-US" dirty="0"/>
          </a:p>
          <a:p>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28</a:t>
            </a:fld>
            <a:endParaRPr lang="en-US"/>
          </a:p>
        </p:txBody>
      </p:sp>
    </p:spTree>
    <p:extLst>
      <p:ext uri="{BB962C8B-B14F-4D97-AF65-F5344CB8AC3E}">
        <p14:creationId xmlns:p14="http://schemas.microsoft.com/office/powerpoint/2010/main" val="16568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sz="1200" b="0" i="0" kern="1200" dirty="0">
                <a:solidFill>
                  <a:schemeClr val="tx1"/>
                </a:solidFill>
                <a:effectLst/>
                <a:latin typeface="+mn-lt"/>
                <a:ea typeface="+mn-ea"/>
                <a:cs typeface="+mn-cs"/>
              </a:rPr>
              <a:t>We've covered a lot of information in this training. Let's take a few minutes now to review what we've learned, starting with Module One. </a:t>
            </a:r>
            <a:endParaRPr lang="en-US" b="1" dirty="0"/>
          </a:p>
          <a:p>
            <a:endParaRPr lang="en-US" dirty="0"/>
          </a:p>
        </p:txBody>
      </p:sp>
      <p:sp>
        <p:nvSpPr>
          <p:cNvPr id="4" name="Slide Number Placeholder 3"/>
          <p:cNvSpPr>
            <a:spLocks noGrp="1"/>
          </p:cNvSpPr>
          <p:nvPr>
            <p:ph type="sldNum" sz="quarter" idx="5"/>
          </p:nvPr>
        </p:nvSpPr>
        <p:spPr/>
        <p:txBody>
          <a:bodyPr/>
          <a:lstStyle/>
          <a:p>
            <a:fld id="{99346F72-50AF-5749-9015-FB8ED069B56F}" type="slidenum">
              <a:rPr lang="en-US" smtClean="0"/>
              <a:t>3</a:t>
            </a:fld>
            <a:endParaRPr lang="en-US"/>
          </a:p>
        </p:txBody>
      </p:sp>
    </p:spTree>
    <p:extLst>
      <p:ext uri="{BB962C8B-B14F-4D97-AF65-F5344CB8AC3E}">
        <p14:creationId xmlns:p14="http://schemas.microsoft.com/office/powerpoint/2010/main" val="3592097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sz="1200" b="0" i="0" kern="1200" dirty="0">
                <a:solidFill>
                  <a:schemeClr val="tx1"/>
                </a:solidFill>
                <a:effectLst/>
                <a:latin typeface="+mn-lt"/>
                <a:ea typeface="+mn-ea"/>
                <a:cs typeface="+mn-cs"/>
              </a:rPr>
              <a:t>In Module </a:t>
            </a:r>
            <a:r>
              <a:rPr lang="en-US" sz="1200" b="0" i="0" u="none" strike="noStrike" kern="1200" dirty="0">
                <a:solidFill>
                  <a:schemeClr val="tx1"/>
                </a:solidFill>
                <a:effectLst/>
                <a:latin typeface="+mn-lt"/>
                <a:ea typeface="+mn-ea"/>
                <a:cs typeface="+mn-cs"/>
              </a:rPr>
              <a:t>One, we covered the key principles of scientific writing, how it differs from general writing and when to begin the scientific writing process.</a:t>
            </a:r>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4</a:t>
            </a:fld>
            <a:endParaRPr lang="en-US"/>
          </a:p>
        </p:txBody>
      </p:sp>
    </p:spTree>
    <p:extLst>
      <p:ext uri="{BB962C8B-B14F-4D97-AF65-F5344CB8AC3E}">
        <p14:creationId xmlns:p14="http://schemas.microsoft.com/office/powerpoint/2010/main" val="2461234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sz="1200" b="0" i="0" kern="1200" dirty="0">
                <a:solidFill>
                  <a:schemeClr val="tx1"/>
                </a:solidFill>
                <a:effectLst/>
                <a:latin typeface="+mn-lt"/>
                <a:ea typeface="+mn-ea"/>
                <a:cs typeface="+mn-cs"/>
              </a:rPr>
              <a:t>The goal of scientific writing is to communicate your ideas clearly, concisely, and completely. You want to validate your work to your target audience and convince readers and reviewers that you are making important and relevant contributions in your field. </a:t>
            </a:r>
            <a:br>
              <a:rPr lang="en-US" sz="1200" b="0" i="0" kern="1200" dirty="0">
                <a:solidFill>
                  <a:schemeClr val="tx1"/>
                </a:solidFill>
                <a:effectLst/>
                <a:latin typeface="+mn-lt"/>
                <a:ea typeface="+mn-ea"/>
                <a:cs typeface="+mn-cs"/>
              </a:rPr>
            </a:b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Use the Introduction to emphasize the motivation for your study and the Conclusion to emphasize the outcome. In the body of the manuscript--which includes the Methods, Results, and Discussion sections--present enough evidence to prove the outcome.</a:t>
            </a:r>
            <a:br>
              <a:rPr lang="en-US" sz="1200" b="0" i="0" kern="1200" dirty="0">
                <a:solidFill>
                  <a:schemeClr val="tx1"/>
                </a:solidFill>
                <a:effectLst/>
                <a:latin typeface="+mn-lt"/>
                <a:ea typeface="+mn-ea"/>
                <a:cs typeface="+mn-cs"/>
              </a:rPr>
            </a:b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After you have drafted your manuscript, revise it. Make sure that you are following your target publication's style guide and submission guidelines. </a:t>
            </a:r>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5</a:t>
            </a:fld>
            <a:endParaRPr lang="en-US"/>
          </a:p>
        </p:txBody>
      </p:sp>
    </p:spTree>
    <p:extLst>
      <p:ext uri="{BB962C8B-B14F-4D97-AF65-F5344CB8AC3E}">
        <p14:creationId xmlns:p14="http://schemas.microsoft.com/office/powerpoint/2010/main" val="3245237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sz="1200" b="0" i="0" kern="1200" dirty="0">
                <a:solidFill>
                  <a:schemeClr val="tx1"/>
                </a:solidFill>
                <a:effectLst/>
                <a:latin typeface="+mn-lt"/>
                <a:ea typeface="+mn-ea"/>
                <a:cs typeface="+mn-cs"/>
              </a:rPr>
              <a:t>Before you conduct your study, begin the research process with a literature review. This involves searching for and reading scientific papers related to your intended study. The literature review will enhance your knowledge of the topic, identify any gaps in existing scholarship, and help you better understand the significance of your work.</a:t>
            </a:r>
            <a:endParaRPr lang="en-US" b="1" dirty="0"/>
          </a:p>
        </p:txBody>
      </p:sp>
      <p:sp>
        <p:nvSpPr>
          <p:cNvPr id="4" name="Slide Number Placeholder 3"/>
          <p:cNvSpPr>
            <a:spLocks noGrp="1"/>
          </p:cNvSpPr>
          <p:nvPr>
            <p:ph type="sldNum" sz="quarter" idx="5"/>
          </p:nvPr>
        </p:nvSpPr>
        <p:spPr/>
        <p:txBody>
          <a:bodyPr/>
          <a:lstStyle/>
          <a:p>
            <a:fld id="{99346F72-50AF-5749-9015-FB8ED069B56F}" type="slidenum">
              <a:rPr lang="en-US" smtClean="0"/>
              <a:t>6</a:t>
            </a:fld>
            <a:endParaRPr lang="en-US"/>
          </a:p>
        </p:txBody>
      </p:sp>
    </p:spTree>
    <p:extLst>
      <p:ext uri="{BB962C8B-B14F-4D97-AF65-F5344CB8AC3E}">
        <p14:creationId xmlns:p14="http://schemas.microsoft.com/office/powerpoint/2010/main" val="3030042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r>
              <a:rPr lang="en-US" b="0" dirty="0"/>
              <a:t>What questions do you have about what we covered in Module 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(Solicit questions and answer them to the best of your ability.)</a:t>
            </a:r>
          </a:p>
          <a:p>
            <a:endParaRPr lang="en-US" b="1" dirty="0"/>
          </a:p>
          <a:p>
            <a:r>
              <a:rPr lang="en-US" sz="1200" dirty="0">
                <a:latin typeface="Arial" panose="020B0604020202020204" pitchFamily="34" charset="0"/>
                <a:ea typeface="Roboto" panose="02000000000000000000" pitchFamily="2" charset="0"/>
              </a:rPr>
              <a:t>Turn to the Knowledge Check section for Module 4 in your workbook and answer the Module 1 review questions. </a:t>
            </a:r>
            <a:r>
              <a:rPr lang="en-US" dirty="0"/>
              <a:t>Then we’ll go over them as a group.</a:t>
            </a:r>
          </a:p>
          <a:p>
            <a:r>
              <a:rPr lang="en-US" b="1" dirty="0"/>
              <a:t>(Give participants 5 minutes to answer the questions before moving on.)</a:t>
            </a:r>
          </a:p>
        </p:txBody>
      </p:sp>
      <p:sp>
        <p:nvSpPr>
          <p:cNvPr id="4" name="Slide Number Placeholder 3"/>
          <p:cNvSpPr>
            <a:spLocks noGrp="1"/>
          </p:cNvSpPr>
          <p:nvPr>
            <p:ph type="sldNum" sz="quarter" idx="5"/>
          </p:nvPr>
        </p:nvSpPr>
        <p:spPr/>
        <p:txBody>
          <a:bodyPr/>
          <a:lstStyle/>
          <a:p>
            <a:fld id="{99346F72-50AF-5749-9015-FB8ED069B56F}" type="slidenum">
              <a:rPr lang="en-US" smtClean="0"/>
              <a:t>7</a:t>
            </a:fld>
            <a:endParaRPr lang="en-US"/>
          </a:p>
        </p:txBody>
      </p:sp>
    </p:spTree>
    <p:extLst>
      <p:ext uri="{BB962C8B-B14F-4D97-AF65-F5344CB8AC3E}">
        <p14:creationId xmlns:p14="http://schemas.microsoft.com/office/powerpoint/2010/main" val="4122064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p>
          <a:p>
            <a:r>
              <a:rPr lang="en-US" b="1" i="1" dirty="0"/>
              <a:t>Ask participants to volunteer their answers before clicking to reveal correct answer.</a:t>
            </a:r>
          </a:p>
          <a:p>
            <a:endParaRPr lang="en-US" b="1" i="1" dirty="0"/>
          </a:p>
          <a:p>
            <a:r>
              <a:rPr lang="en-US" dirty="0"/>
              <a:t>The correct answer is technical. Scientific writing is unlike most general writing. It is technical and specific, meant to inform rather than to impress, and goes through rounds of review before being published.</a:t>
            </a:r>
            <a:endParaRPr lang="en-US" b="1" i="1" dirty="0"/>
          </a:p>
        </p:txBody>
      </p:sp>
      <p:sp>
        <p:nvSpPr>
          <p:cNvPr id="4" name="Slide Number Placeholder 3"/>
          <p:cNvSpPr>
            <a:spLocks noGrp="1"/>
          </p:cNvSpPr>
          <p:nvPr>
            <p:ph type="sldNum" sz="quarter" idx="5"/>
          </p:nvPr>
        </p:nvSpPr>
        <p:spPr/>
        <p:txBody>
          <a:bodyPr/>
          <a:lstStyle/>
          <a:p>
            <a:fld id="{99346F72-50AF-5749-9015-FB8ED069B56F}" type="slidenum">
              <a:rPr lang="en-US" smtClean="0"/>
              <a:t>8</a:t>
            </a:fld>
            <a:endParaRPr lang="en-US"/>
          </a:p>
        </p:txBody>
      </p:sp>
    </p:spTree>
    <p:extLst>
      <p:ext uri="{BB962C8B-B14F-4D97-AF65-F5344CB8AC3E}">
        <p14:creationId xmlns:p14="http://schemas.microsoft.com/office/powerpoint/2010/main" val="28500612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Script:</a:t>
            </a:r>
          </a:p>
          <a:p>
            <a:endParaRPr lang="en-US" b="1" dirty="0"/>
          </a:p>
          <a:p>
            <a:r>
              <a:rPr lang="en-US" b="1" i="1" dirty="0"/>
              <a:t>(Ask participants to volunteer their answers, then click to reveal correct answers.)</a:t>
            </a:r>
          </a:p>
          <a:p>
            <a:endParaRPr lang="en-US" b="1" i="1" dirty="0"/>
          </a:p>
          <a:p>
            <a:r>
              <a:rPr lang="en-US" b="0" i="0" dirty="0"/>
              <a:t>Closely reading a variety of scientific papers will make you a better writer </a:t>
            </a:r>
            <a:r>
              <a:rPr lang="en-US" b="0" i="1" dirty="0"/>
              <a:t>and</a:t>
            </a:r>
            <a:r>
              <a:rPr lang="en-US" b="0" i="0" dirty="0"/>
              <a:t> a better reviewer because you will have expanded your understanding of good writing as a whole. Being mindful of deadlines is essential for a good reviewer, as is asking for extensions if you need them. Reading review guidelines is necessary so you can provide the feedback requested by the author, and ignoring these guidelines is rude and shows poor professionalism. Joining a writing critique group will help you grow as a writer and a reviewer through experience and comparison to other reviewers. An eager reviewer is a good reviewer. The more papers you review, the more experience you’ll have! Remember to be specific with your feedback. General feedback is only useful to a certain point.</a:t>
            </a:r>
          </a:p>
        </p:txBody>
      </p:sp>
      <p:sp>
        <p:nvSpPr>
          <p:cNvPr id="4" name="Slide Number Placeholder 3"/>
          <p:cNvSpPr>
            <a:spLocks noGrp="1"/>
          </p:cNvSpPr>
          <p:nvPr>
            <p:ph type="sldNum" sz="quarter" idx="5"/>
          </p:nvPr>
        </p:nvSpPr>
        <p:spPr/>
        <p:txBody>
          <a:bodyPr/>
          <a:lstStyle/>
          <a:p>
            <a:fld id="{99346F72-50AF-5749-9015-FB8ED069B56F}" type="slidenum">
              <a:rPr lang="en-US" smtClean="0"/>
              <a:t>9</a:t>
            </a:fld>
            <a:endParaRPr lang="en-US"/>
          </a:p>
        </p:txBody>
      </p:sp>
    </p:spTree>
    <p:extLst>
      <p:ext uri="{BB962C8B-B14F-4D97-AF65-F5344CB8AC3E}">
        <p14:creationId xmlns:p14="http://schemas.microsoft.com/office/powerpoint/2010/main" val="14099852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Shape, rectangle&#10;&#10;Description automatically generated">
            <a:extLst>
              <a:ext uri="{FF2B5EF4-FFF2-40B4-BE49-F238E27FC236}">
                <a16:creationId xmlns:a16="http://schemas.microsoft.com/office/drawing/2014/main" id="{96B17477-CB82-334F-B877-7CF3F925BF4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0" name="Picture 9" descr="Logo&#10;&#10;Description automatically generated">
            <a:extLst>
              <a:ext uri="{FF2B5EF4-FFF2-40B4-BE49-F238E27FC236}">
                <a16:creationId xmlns:a16="http://schemas.microsoft.com/office/drawing/2014/main" id="{7D2948F4-EAD5-3341-B65A-236CF8826A00}"/>
              </a:ext>
            </a:extLst>
          </p:cNvPr>
          <p:cNvPicPr>
            <a:picLocks noChangeAspect="1"/>
          </p:cNvPicPr>
          <p:nvPr userDrawn="1"/>
        </p:nvPicPr>
        <p:blipFill>
          <a:blip r:embed="rId3"/>
          <a:stretch>
            <a:fillRect/>
          </a:stretch>
        </p:blipFill>
        <p:spPr>
          <a:xfrm>
            <a:off x="4932964" y="4240906"/>
            <a:ext cx="2326071" cy="971391"/>
          </a:xfrm>
          <a:prstGeom prst="rect">
            <a:avLst/>
          </a:prstGeom>
        </p:spPr>
      </p:pic>
    </p:spTree>
    <p:extLst>
      <p:ext uri="{BB962C8B-B14F-4D97-AF65-F5344CB8AC3E}">
        <p14:creationId xmlns:p14="http://schemas.microsoft.com/office/powerpoint/2010/main" val="2472769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Picture 6" descr="Shape, rectangle&#10;&#10;Description automatically generated">
            <a:extLst>
              <a:ext uri="{FF2B5EF4-FFF2-40B4-BE49-F238E27FC236}">
                <a16:creationId xmlns:a16="http://schemas.microsoft.com/office/drawing/2014/main" id="{96B17477-CB82-334F-B877-7CF3F925BF4F}"/>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148759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Picture 6" descr="Shape, rectangle&#10;&#10;Description automatically generated">
            <a:extLst>
              <a:ext uri="{FF2B5EF4-FFF2-40B4-BE49-F238E27FC236}">
                <a16:creationId xmlns:a16="http://schemas.microsoft.com/office/drawing/2014/main" id="{96B17477-CB82-334F-B877-7CF3F925BF4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5" name="Picture 4">
            <a:extLst>
              <a:ext uri="{FF2B5EF4-FFF2-40B4-BE49-F238E27FC236}">
                <a16:creationId xmlns:a16="http://schemas.microsoft.com/office/drawing/2014/main" id="{87C4C882-ED74-C94D-A98D-65753EC4772F}"/>
              </a:ext>
            </a:extLst>
          </p:cNvPr>
          <p:cNvPicPr>
            <a:picLocks noChangeAspect="1"/>
          </p:cNvPicPr>
          <p:nvPr userDrawn="1"/>
        </p:nvPicPr>
        <p:blipFill>
          <a:blip r:embed="rId3"/>
          <a:stretch>
            <a:fillRect/>
          </a:stretch>
        </p:blipFill>
        <p:spPr>
          <a:xfrm>
            <a:off x="1562083" y="2301861"/>
            <a:ext cx="1621692" cy="107690"/>
          </a:xfrm>
          <a:prstGeom prst="rect">
            <a:avLst/>
          </a:prstGeom>
        </p:spPr>
      </p:pic>
    </p:spTree>
    <p:extLst>
      <p:ext uri="{BB962C8B-B14F-4D97-AF65-F5344CB8AC3E}">
        <p14:creationId xmlns:p14="http://schemas.microsoft.com/office/powerpoint/2010/main" val="711113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ondary BG">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88979DBA-2267-C248-B8AA-7C2848418196}"/>
              </a:ext>
            </a:extLst>
          </p:cNvPr>
          <p:cNvPicPr>
            <a:picLocks noChangeAspect="1"/>
          </p:cNvPicPr>
          <p:nvPr userDrawn="1"/>
        </p:nvPicPr>
        <p:blipFill>
          <a:blip r:embed="rId2"/>
          <a:stretch>
            <a:fillRect/>
          </a:stretch>
        </p:blipFill>
        <p:spPr>
          <a:xfrm>
            <a:off x="2467" y="0"/>
            <a:ext cx="12187066" cy="6858000"/>
          </a:xfrm>
          <a:prstGeom prst="rect">
            <a:avLst/>
          </a:prstGeom>
        </p:spPr>
      </p:pic>
      <p:sp>
        <p:nvSpPr>
          <p:cNvPr id="17" name="Slide Number Placeholder 16">
            <a:extLst>
              <a:ext uri="{FF2B5EF4-FFF2-40B4-BE49-F238E27FC236}">
                <a16:creationId xmlns:a16="http://schemas.microsoft.com/office/drawing/2014/main" id="{83C65C03-F7B8-2E4E-BD34-4600468E774D}"/>
              </a:ext>
            </a:extLst>
          </p:cNvPr>
          <p:cNvSpPr>
            <a:spLocks noGrp="1"/>
          </p:cNvSpPr>
          <p:nvPr>
            <p:ph type="sldNum" sz="quarter" idx="11"/>
          </p:nvPr>
        </p:nvSpPr>
        <p:spPr>
          <a:xfrm>
            <a:off x="10739336" y="418802"/>
            <a:ext cx="1091119" cy="365125"/>
          </a:xfrm>
        </p:spPr>
        <p:txBody>
          <a:bodyPr/>
          <a:lstStyle>
            <a:lvl1pPr>
              <a:defRPr b="1" i="1">
                <a:solidFill>
                  <a:schemeClr val="bg1"/>
                </a:solidFill>
                <a:latin typeface="Arial Narrow" panose="020B0604020202020204" pitchFamily="34" charset="0"/>
                <a:ea typeface="Roboto Condensed" panose="02000000000000000000" pitchFamily="2" charset="0"/>
                <a:cs typeface="Arial Narrow" panose="020B0604020202020204" pitchFamily="34" charset="0"/>
              </a:defRPr>
            </a:lvl1pPr>
          </a:lstStyle>
          <a:p>
            <a:r>
              <a:rPr lang="en-US" b="0" i="0" dirty="0"/>
              <a:t>Slide </a:t>
            </a:r>
            <a:fld id="{D68028E8-FA4C-4542-87ED-7A63BE53FA53}" type="slidenum">
              <a:rPr lang="en-US" b="0" i="0" smtClean="0"/>
              <a:pPr/>
              <a:t>‹#›</a:t>
            </a:fld>
            <a:r>
              <a:rPr lang="en-US" b="0" i="0"/>
              <a:t> of XX</a:t>
            </a:r>
            <a:endParaRPr lang="en-US" b="0" i="0" dirty="0"/>
          </a:p>
        </p:txBody>
      </p:sp>
    </p:spTree>
    <p:extLst>
      <p:ext uri="{BB962C8B-B14F-4D97-AF65-F5344CB8AC3E}">
        <p14:creationId xmlns:p14="http://schemas.microsoft.com/office/powerpoint/2010/main" val="1528353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rtiary BG - No line">
    <p:spTree>
      <p:nvGrpSpPr>
        <p:cNvPr id="1" name=""/>
        <p:cNvGrpSpPr/>
        <p:nvPr/>
      </p:nvGrpSpPr>
      <p:grpSpPr>
        <a:xfrm>
          <a:off x="0" y="0"/>
          <a:ext cx="0" cy="0"/>
          <a:chOff x="0" y="0"/>
          <a:chExt cx="0" cy="0"/>
        </a:xfrm>
      </p:grpSpPr>
      <p:pic>
        <p:nvPicPr>
          <p:cNvPr id="3" name="Picture 2" descr="A picture containing rectangle&#10;&#10;Description automatically generated">
            <a:extLst>
              <a:ext uri="{FF2B5EF4-FFF2-40B4-BE49-F238E27FC236}">
                <a16:creationId xmlns:a16="http://schemas.microsoft.com/office/drawing/2014/main" id="{067F1D69-B22D-4E41-8987-730F1C0B02F2}"/>
              </a:ext>
            </a:extLst>
          </p:cNvPr>
          <p:cNvPicPr>
            <a:picLocks noChangeAspect="1"/>
          </p:cNvPicPr>
          <p:nvPr userDrawn="1"/>
        </p:nvPicPr>
        <p:blipFill>
          <a:blip r:embed="rId2"/>
          <a:stretch>
            <a:fillRect/>
          </a:stretch>
        </p:blipFill>
        <p:spPr>
          <a:xfrm>
            <a:off x="0" y="0"/>
            <a:ext cx="12187066" cy="6858000"/>
          </a:xfrm>
          <a:prstGeom prst="rect">
            <a:avLst/>
          </a:prstGeom>
        </p:spPr>
      </p:pic>
      <p:sp>
        <p:nvSpPr>
          <p:cNvPr id="4" name="Slide Number Placeholder 16">
            <a:extLst>
              <a:ext uri="{FF2B5EF4-FFF2-40B4-BE49-F238E27FC236}">
                <a16:creationId xmlns:a16="http://schemas.microsoft.com/office/drawing/2014/main" id="{5394A139-0336-D242-8F3F-50DFDF59E85C}"/>
              </a:ext>
            </a:extLst>
          </p:cNvPr>
          <p:cNvSpPr>
            <a:spLocks noGrp="1"/>
          </p:cNvSpPr>
          <p:nvPr>
            <p:ph type="sldNum" sz="quarter" idx="11"/>
          </p:nvPr>
        </p:nvSpPr>
        <p:spPr>
          <a:xfrm>
            <a:off x="10739336" y="418802"/>
            <a:ext cx="1091119" cy="365125"/>
          </a:xfrm>
        </p:spPr>
        <p:txBody>
          <a:bodyPr/>
          <a:lstStyle>
            <a:lvl1pPr>
              <a:defRPr b="1" i="1">
                <a:solidFill>
                  <a:schemeClr val="bg1"/>
                </a:solidFill>
                <a:latin typeface="Arial Narrow" panose="020B0604020202020204" pitchFamily="34" charset="0"/>
                <a:ea typeface="Roboto Condensed" panose="02000000000000000000" pitchFamily="2" charset="0"/>
                <a:cs typeface="Arial Narrow" panose="020B0604020202020204" pitchFamily="34" charset="0"/>
              </a:defRPr>
            </a:lvl1pPr>
          </a:lstStyle>
          <a:p>
            <a:r>
              <a:rPr lang="en-US" b="0" i="0" dirty="0"/>
              <a:t>Slide </a:t>
            </a:r>
            <a:fld id="{D68028E8-FA4C-4542-87ED-7A63BE53FA53}" type="slidenum">
              <a:rPr lang="en-US" b="0" i="0" smtClean="0"/>
              <a:pPr/>
              <a:t>‹#›</a:t>
            </a:fld>
            <a:r>
              <a:rPr lang="en-US" b="0" i="0"/>
              <a:t> of XX</a:t>
            </a:r>
            <a:endParaRPr lang="en-US" b="0" i="0" dirty="0"/>
          </a:p>
        </p:txBody>
      </p:sp>
    </p:spTree>
    <p:extLst>
      <p:ext uri="{BB962C8B-B14F-4D97-AF65-F5344CB8AC3E}">
        <p14:creationId xmlns:p14="http://schemas.microsoft.com/office/powerpoint/2010/main" val="3234924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A0A0EB9-5841-C844-8C0D-FD0D20A777D3}"/>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Slide Number Placeholder 4">
            <a:extLst>
              <a:ext uri="{FF2B5EF4-FFF2-40B4-BE49-F238E27FC236}">
                <a16:creationId xmlns:a16="http://schemas.microsoft.com/office/drawing/2014/main" id="{79E6829E-661C-A24E-BD85-5802FD1F7F81}"/>
              </a:ext>
            </a:extLst>
          </p:cNvPr>
          <p:cNvSpPr>
            <a:spLocks noGrp="1"/>
          </p:cNvSpPr>
          <p:nvPr>
            <p:ph type="sldNum" sz="quarter" idx="11"/>
          </p:nvPr>
        </p:nvSpPr>
        <p:spPr/>
        <p:txBody>
          <a:bodyPr/>
          <a:lstStyle>
            <a:lvl1pPr>
              <a:defRPr b="0" i="0">
                <a:latin typeface="Arial Narrow" panose="020B0604020202020204" pitchFamily="34" charset="0"/>
              </a:defRPr>
            </a:lvl1pPr>
          </a:lstStyle>
          <a:p>
            <a:fld id="{D68028E8-FA4C-4542-87ED-7A63BE53FA53}" type="slidenum">
              <a:rPr lang="en-US" smtClean="0"/>
              <a:pPr/>
              <a:t>‹#›</a:t>
            </a:fld>
            <a:endParaRPr lang="en-US" dirty="0"/>
          </a:p>
        </p:txBody>
      </p:sp>
    </p:spTree>
    <p:extLst>
      <p:ext uri="{BB962C8B-B14F-4D97-AF65-F5344CB8AC3E}">
        <p14:creationId xmlns:p14="http://schemas.microsoft.com/office/powerpoint/2010/main" val="8591914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Slide Number Placeholder 11">
            <a:extLst>
              <a:ext uri="{FF2B5EF4-FFF2-40B4-BE49-F238E27FC236}">
                <a16:creationId xmlns:a16="http://schemas.microsoft.com/office/drawing/2014/main" id="{5F8E67B3-6676-DF42-B4E3-900F2E83D33D}"/>
              </a:ext>
            </a:extLst>
          </p:cNvPr>
          <p:cNvSpPr>
            <a:spLocks noGrp="1"/>
          </p:cNvSpPr>
          <p:nvPr>
            <p:ph type="sldNum" sz="quarter" idx="4"/>
          </p:nvPr>
        </p:nvSpPr>
        <p:spPr>
          <a:xfrm>
            <a:off x="10875523" y="325201"/>
            <a:ext cx="954932" cy="365125"/>
          </a:xfrm>
          <a:prstGeom prst="rect">
            <a:avLst/>
          </a:prstGeom>
        </p:spPr>
        <p:txBody>
          <a:bodyPr vert="horz" lIns="91440" tIns="45720" rIns="91440" bIns="45720" rtlCol="0" anchor="ctr"/>
          <a:lstStyle>
            <a:lvl1pPr algn="r">
              <a:defRPr sz="1200" b="1" i="1">
                <a:solidFill>
                  <a:schemeClr val="bg1"/>
                </a:solidFill>
                <a:latin typeface="Roboto Condensed" panose="02000000000000000000" pitchFamily="2" charset="0"/>
                <a:ea typeface="Roboto Condensed" panose="02000000000000000000" pitchFamily="2" charset="0"/>
              </a:defRPr>
            </a:lvl1pPr>
          </a:lstStyle>
          <a:p>
            <a:r>
              <a:rPr lang="en-US" b="0" i="0" dirty="0">
                <a:latin typeface="Arial Narrow" panose="020B0604020202020204" pitchFamily="34" charset="0"/>
              </a:rPr>
              <a:t>Slide </a:t>
            </a:r>
            <a:fld id="{D68028E8-FA4C-4542-87ED-7A63BE53FA53}" type="slidenum">
              <a:rPr lang="en-US" b="0" i="0" smtClean="0">
                <a:latin typeface="Arial Narrow" panose="020B0604020202020204" pitchFamily="34" charset="0"/>
              </a:rPr>
              <a:pPr/>
              <a:t>‹#›</a:t>
            </a:fld>
            <a:endParaRPr lang="en-US" b="0" i="0" dirty="0">
              <a:latin typeface="Arial Narrow" panose="020B0604020202020204" pitchFamily="34" charset="0"/>
            </a:endParaRPr>
          </a:p>
        </p:txBody>
      </p:sp>
    </p:spTree>
    <p:extLst>
      <p:ext uri="{BB962C8B-B14F-4D97-AF65-F5344CB8AC3E}">
        <p14:creationId xmlns:p14="http://schemas.microsoft.com/office/powerpoint/2010/main" val="1775114345"/>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6" r:id="rId4"/>
    <p:sldLayoutId id="2147483661" r:id="rId5"/>
    <p:sldLayoutId id="2147483662" r:id="rId6"/>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B2FDE3A-AFE1-A541-BBE3-A952C76B7939}"/>
              </a:ext>
            </a:extLst>
          </p:cNvPr>
          <p:cNvSpPr txBox="1">
            <a:spLocks/>
          </p:cNvSpPr>
          <p:nvPr/>
        </p:nvSpPr>
        <p:spPr>
          <a:xfrm>
            <a:off x="838200" y="1819275"/>
            <a:ext cx="10511118" cy="1254125"/>
          </a:xfrm>
          <a:prstGeom prst="rect">
            <a:avLst/>
          </a:prstGeom>
        </p:spPr>
        <p:txBody>
          <a:bodyPr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2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SCIENTIFIC WRITING </a:t>
            </a:r>
          </a:p>
        </p:txBody>
      </p:sp>
      <p:sp>
        <p:nvSpPr>
          <p:cNvPr id="5" name="Subtitle 2">
            <a:extLst>
              <a:ext uri="{FF2B5EF4-FFF2-40B4-BE49-F238E27FC236}">
                <a16:creationId xmlns:a16="http://schemas.microsoft.com/office/drawing/2014/main" id="{6D32F197-FBC3-914F-8343-C718F9AC092A}"/>
              </a:ext>
            </a:extLst>
          </p:cNvPr>
          <p:cNvSpPr txBox="1">
            <a:spLocks/>
          </p:cNvSpPr>
          <p:nvPr/>
        </p:nvSpPr>
        <p:spPr>
          <a:xfrm>
            <a:off x="4544130" y="3082588"/>
            <a:ext cx="2955925" cy="711200"/>
          </a:xfrm>
          <a:prstGeom prst="rect">
            <a:avLst/>
          </a:prstGeom>
        </p:spPr>
        <p:txBody>
          <a:bodyPr anchor="ct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8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The Basics</a:t>
            </a:r>
          </a:p>
        </p:txBody>
      </p:sp>
    </p:spTree>
    <p:extLst>
      <p:ext uri="{BB962C8B-B14F-4D97-AF65-F5344CB8AC3E}">
        <p14:creationId xmlns:p14="http://schemas.microsoft.com/office/powerpoint/2010/main" val="2681826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19" name="Text Placeholder 3">
            <a:extLst>
              <a:ext uri="{FF2B5EF4-FFF2-40B4-BE49-F238E27FC236}">
                <a16:creationId xmlns:a16="http://schemas.microsoft.com/office/drawing/2014/main" id="{1202E26D-16A5-B040-8E4D-B90FCBE147A2}"/>
              </a:ext>
            </a:extLst>
          </p:cNvPr>
          <p:cNvSpPr txBox="1">
            <a:spLocks/>
          </p:cNvSpPr>
          <p:nvPr/>
        </p:nvSpPr>
        <p:spPr>
          <a:xfrm>
            <a:off x="1136498" y="1767468"/>
            <a:ext cx="9919003" cy="1661532"/>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sz="2000" i="1" dirty="0">
                <a:latin typeface="+mj-lt"/>
                <a:ea typeface="Roboto Light" panose="02000000000000000000" pitchFamily="2" charset="0"/>
              </a:rPr>
              <a:t>True or False?</a:t>
            </a:r>
          </a:p>
          <a:p>
            <a:pPr marL="0" indent="0" algn="ctr">
              <a:buNone/>
            </a:pPr>
            <a:r>
              <a:rPr lang="en-US" sz="2400" b="1" dirty="0">
                <a:latin typeface="+mj-lt"/>
              </a:rPr>
              <a:t>The abstract distills your entire paper down to one </a:t>
            </a:r>
            <a:br>
              <a:rPr lang="en-US" sz="2400" b="1" dirty="0">
                <a:latin typeface="+mj-lt"/>
              </a:rPr>
            </a:br>
            <a:r>
              <a:rPr lang="en-US" sz="2400" b="1" dirty="0">
                <a:latin typeface="+mj-lt"/>
              </a:rPr>
              <a:t>simpler sentence.</a:t>
            </a:r>
          </a:p>
        </p:txBody>
      </p:sp>
      <p:sp>
        <p:nvSpPr>
          <p:cNvPr id="20" name="TextBox 19">
            <a:extLst>
              <a:ext uri="{FF2B5EF4-FFF2-40B4-BE49-F238E27FC236}">
                <a16:creationId xmlns:a16="http://schemas.microsoft.com/office/drawing/2014/main" id="{AC189A29-0FAE-B04F-926B-483AF149AC24}"/>
              </a:ext>
            </a:extLst>
          </p:cNvPr>
          <p:cNvSpPr txBox="1"/>
          <p:nvPr/>
        </p:nvSpPr>
        <p:spPr>
          <a:xfrm>
            <a:off x="4745181" y="4284336"/>
            <a:ext cx="2701636" cy="707886"/>
          </a:xfrm>
          <a:prstGeom prst="rect">
            <a:avLst/>
          </a:prstGeom>
          <a:noFill/>
        </p:spPr>
        <p:txBody>
          <a:bodyPr wrap="square" rtlCol="0">
            <a:spAutoFit/>
          </a:bodyPr>
          <a:lstStyle/>
          <a:p>
            <a:pPr marL="9525" lvl="1" indent="0" algn="ctr">
              <a:lnSpc>
                <a:spcPct val="100000"/>
              </a:lnSpc>
              <a:buNone/>
            </a:pPr>
            <a:r>
              <a:rPr lang="en-US" sz="4000" dirty="0">
                <a:solidFill>
                  <a:srgbClr val="009FB0"/>
                </a:solidFill>
                <a:latin typeface="Arial" panose="020B0604020202020204" pitchFamily="34" charset="0"/>
                <a:ea typeface="Roboto" panose="02000000000000000000" pitchFamily="2" charset="0"/>
              </a:rPr>
              <a:t>False</a:t>
            </a:r>
          </a:p>
        </p:txBody>
      </p:sp>
    </p:spTree>
    <p:extLst>
      <p:ext uri="{BB962C8B-B14F-4D97-AF65-F5344CB8AC3E}">
        <p14:creationId xmlns:p14="http://schemas.microsoft.com/office/powerpoint/2010/main" val="120130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26263F8-548A-454B-B6A0-A59783F2DE38}"/>
              </a:ext>
            </a:extLst>
          </p:cNvPr>
          <p:cNvSpPr>
            <a:spLocks noGrp="1"/>
          </p:cNvSpPr>
          <p:nvPr>
            <p:ph type="subTitle" idx="4294967295"/>
          </p:nvPr>
        </p:nvSpPr>
        <p:spPr>
          <a:xfrm>
            <a:off x="838200" y="2601913"/>
            <a:ext cx="9144000" cy="2715401"/>
          </a:xfrm>
          <a:prstGeom prst="rect">
            <a:avLst/>
          </a:prstGeom>
        </p:spPr>
        <p:txBody>
          <a:bodyPr>
            <a:normAutofit/>
          </a:bodyPr>
          <a:lstStyle/>
          <a:p>
            <a:pPr marL="0" indent="0" algn="l">
              <a:lnSpc>
                <a:spcPct val="100000"/>
              </a:lnSpc>
              <a:buNone/>
            </a:pPr>
            <a:r>
              <a:rPr lang="en-US" sz="6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Manuscript Preparation</a:t>
            </a:r>
            <a:endParaRPr lang="en-US" sz="6000" b="1" dirty="0">
              <a:latin typeface="Arial Narrow" panose="020B0604020202020204" pitchFamily="34" charset="0"/>
              <a:cs typeface="Arial Narrow" panose="020B0604020202020204" pitchFamily="34" charset="0"/>
            </a:endParaRPr>
          </a:p>
        </p:txBody>
      </p:sp>
      <p:sp>
        <p:nvSpPr>
          <p:cNvPr id="6" name="Title 1">
            <a:extLst>
              <a:ext uri="{FF2B5EF4-FFF2-40B4-BE49-F238E27FC236}">
                <a16:creationId xmlns:a16="http://schemas.microsoft.com/office/drawing/2014/main" id="{736A635A-E6E8-E742-885E-A7F1A8B3D057}"/>
              </a:ext>
            </a:extLst>
          </p:cNvPr>
          <p:cNvSpPr txBox="1">
            <a:spLocks/>
          </p:cNvSpPr>
          <p:nvPr/>
        </p:nvSpPr>
        <p:spPr>
          <a:xfrm>
            <a:off x="849314" y="1540686"/>
            <a:ext cx="8337462" cy="52066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REVIEW: Module 2</a:t>
            </a:r>
            <a:endParaRPr lang="en-US" sz="5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075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E1034E9-30E9-B74B-BC69-DB6B63666639}"/>
              </a:ext>
            </a:extLst>
          </p:cNvPr>
          <p:cNvSpPr>
            <a:spLocks noGrp="1"/>
          </p:cNvSpPr>
          <p:nvPr>
            <p:ph type="body" sz="half" idx="4294967295"/>
          </p:nvPr>
        </p:nvSpPr>
        <p:spPr>
          <a:xfrm>
            <a:off x="848248" y="1350963"/>
            <a:ext cx="6375400" cy="2078037"/>
          </a:xfrm>
          <a:prstGeom prst="rect">
            <a:avLst/>
          </a:prstGeom>
        </p:spPr>
        <p:txBody>
          <a:bodyPr>
            <a:normAutofit/>
          </a:bodyPr>
          <a:lstStyle/>
          <a:p>
            <a:pPr marL="0" indent="0">
              <a:lnSpc>
                <a:spcPct val="100000"/>
              </a:lnSpc>
              <a:buNone/>
            </a:pPr>
            <a:r>
              <a:rPr lang="en-US" sz="2200" b="1" dirty="0">
                <a:solidFill>
                  <a:schemeClr val="tx1"/>
                </a:solidFill>
                <a:latin typeface="+mj-lt"/>
                <a:ea typeface="Roboto Medium" panose="02000000000000000000" pitchFamily="2" charset="0"/>
              </a:rPr>
              <a:t>Module 2, you learned how to</a:t>
            </a:r>
            <a:r>
              <a:rPr lang="en-US" sz="2200" dirty="0">
                <a:solidFill>
                  <a:schemeClr val="tx1"/>
                </a:solidFill>
                <a:latin typeface="+mj-lt"/>
                <a:ea typeface="Roboto" panose="02000000000000000000" pitchFamily="2" charset="0"/>
              </a:rPr>
              <a:t>:</a:t>
            </a:r>
          </a:p>
          <a:p>
            <a:pPr marL="292608" lvl="0" indent="-292608">
              <a:lnSpc>
                <a:spcPct val="100000"/>
              </a:lnSpc>
              <a:buClr>
                <a:srgbClr val="009FB0"/>
              </a:buClr>
              <a:buSzPct val="100000"/>
              <a:buChar char="•"/>
            </a:pPr>
            <a:r>
              <a:rPr lang="en-US" sz="2000" dirty="0">
                <a:solidFill>
                  <a:schemeClr val="tx1"/>
                </a:solidFill>
                <a:latin typeface="+mj-lt"/>
                <a:ea typeface="Roboto" panose="02000000000000000000" pitchFamily="2" charset="0"/>
              </a:rPr>
              <a:t>Describe and understand the importance of each section of scientific manuscript.</a:t>
            </a:r>
          </a:p>
          <a:p>
            <a:pPr marL="292608" lvl="0" indent="-292608">
              <a:lnSpc>
                <a:spcPct val="100000"/>
              </a:lnSpc>
              <a:buClr>
                <a:srgbClr val="009FB0"/>
              </a:buClr>
              <a:buSzPct val="100000"/>
              <a:buChar char="•"/>
            </a:pPr>
            <a:r>
              <a:rPr lang="en-US" sz="2000" dirty="0">
                <a:solidFill>
                  <a:schemeClr val="tx1"/>
                </a:solidFill>
                <a:latin typeface="+mj-lt"/>
                <a:ea typeface="Roboto" panose="02000000000000000000" pitchFamily="2" charset="0"/>
              </a:rPr>
              <a:t>Demonstrate an understanding of and ability to analyze and present data.</a:t>
            </a:r>
          </a:p>
        </p:txBody>
      </p:sp>
      <p:sp>
        <p:nvSpPr>
          <p:cNvPr id="5" name="Title 4">
            <a:extLst>
              <a:ext uri="{FF2B5EF4-FFF2-40B4-BE49-F238E27FC236}">
                <a16:creationId xmlns:a16="http://schemas.microsoft.com/office/drawing/2014/main" id="{B42443CE-763F-EF4A-A3EC-A81E9A552B37}"/>
              </a:ext>
            </a:extLst>
          </p:cNvPr>
          <p:cNvSpPr>
            <a:spLocks noGrp="1"/>
          </p:cNvSpPr>
          <p:nvPr>
            <p:ph type="title" idx="4294967295"/>
          </p:nvPr>
        </p:nvSpPr>
        <p:spPr>
          <a:xfrm>
            <a:off x="848248" y="253477"/>
            <a:ext cx="9282113" cy="518241"/>
          </a:xfrm>
          <a:prstGeom prst="rect">
            <a:avLst/>
          </a:prstGeom>
        </p:spPr>
        <p:txBody>
          <a:bodyPr anchor="b"/>
          <a:lstStyle/>
          <a:p>
            <a:r>
              <a:rPr lang="en-US" sz="2400" b="1" dirty="0">
                <a:solidFill>
                  <a:prstClr val="white"/>
                </a:solidFill>
                <a:ea typeface="Roboto" panose="02000000000000000000" pitchFamily="2" charset="0"/>
              </a:rPr>
              <a:t>Module 2 Overview</a:t>
            </a:r>
            <a:endParaRPr lang="en-US" sz="2400" b="1" dirty="0"/>
          </a:p>
        </p:txBody>
      </p:sp>
    </p:spTree>
    <p:extLst>
      <p:ext uri="{BB962C8B-B14F-4D97-AF65-F5344CB8AC3E}">
        <p14:creationId xmlns:p14="http://schemas.microsoft.com/office/powerpoint/2010/main" val="1433377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03E0959-3773-5343-9EF7-8C29A98B3AB7}"/>
              </a:ext>
            </a:extLst>
          </p:cNvPr>
          <p:cNvGrpSpPr/>
          <p:nvPr/>
        </p:nvGrpSpPr>
        <p:grpSpPr>
          <a:xfrm>
            <a:off x="0" y="-901144"/>
            <a:ext cx="12192000" cy="6889319"/>
            <a:chOff x="0" y="-299661"/>
            <a:chExt cx="12192000" cy="6858000"/>
          </a:xfrm>
        </p:grpSpPr>
        <p:pic>
          <p:nvPicPr>
            <p:cNvPr id="6" name="Picture 5" descr="A picture containing graphical user interface&#10;&#10;Description automatically generated">
              <a:extLst>
                <a:ext uri="{FF2B5EF4-FFF2-40B4-BE49-F238E27FC236}">
                  <a16:creationId xmlns:a16="http://schemas.microsoft.com/office/drawing/2014/main" id="{C9BF281F-FD6C-BB49-BDDD-0DFFA020FCF3}"/>
                </a:ext>
              </a:extLst>
            </p:cNvPr>
            <p:cNvPicPr>
              <a:picLocks noChangeAspect="1"/>
            </p:cNvPicPr>
            <p:nvPr/>
          </p:nvPicPr>
          <p:blipFill>
            <a:blip r:embed="rId3"/>
            <a:stretch>
              <a:fillRect/>
            </a:stretch>
          </p:blipFill>
          <p:spPr>
            <a:xfrm>
              <a:off x="0" y="-299661"/>
              <a:ext cx="12192000" cy="6858000"/>
            </a:xfrm>
            <a:prstGeom prst="rect">
              <a:avLst/>
            </a:prstGeom>
          </p:spPr>
        </p:pic>
        <p:sp>
          <p:nvSpPr>
            <p:cNvPr id="7" name="Rectangle 6">
              <a:extLst>
                <a:ext uri="{FF2B5EF4-FFF2-40B4-BE49-F238E27FC236}">
                  <a16:creationId xmlns:a16="http://schemas.microsoft.com/office/drawing/2014/main" id="{F01DDD10-636A-5E49-85BB-0DFCB2604E34}"/>
                </a:ext>
              </a:extLst>
            </p:cNvPr>
            <p:cNvSpPr/>
            <p:nvPr/>
          </p:nvSpPr>
          <p:spPr>
            <a:xfrm>
              <a:off x="1546261" y="4772346"/>
              <a:ext cx="45719" cy="421241"/>
            </a:xfrm>
            <a:prstGeom prst="rect">
              <a:avLst/>
            </a:prstGeom>
            <a:solidFill>
              <a:srgbClr val="8383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0B3C45F-67DB-604E-9D64-32D4A669ED00}"/>
                </a:ext>
              </a:extLst>
            </p:cNvPr>
            <p:cNvSpPr/>
            <p:nvPr/>
          </p:nvSpPr>
          <p:spPr>
            <a:xfrm>
              <a:off x="10411147" y="4772346"/>
              <a:ext cx="45719" cy="421241"/>
            </a:xfrm>
            <a:prstGeom prst="rect">
              <a:avLst/>
            </a:prstGeom>
            <a:solidFill>
              <a:srgbClr val="8383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tle 2">
            <a:extLst>
              <a:ext uri="{FF2B5EF4-FFF2-40B4-BE49-F238E27FC236}">
                <a16:creationId xmlns:a16="http://schemas.microsoft.com/office/drawing/2014/main" id="{8FC8D023-6D8B-F642-853C-456FBB6D1A12}"/>
              </a:ext>
            </a:extLst>
          </p:cNvPr>
          <p:cNvSpPr>
            <a:spLocks noGrp="1"/>
          </p:cNvSpPr>
          <p:nvPr>
            <p:ph type="title" idx="4294967295"/>
          </p:nvPr>
        </p:nvSpPr>
        <p:spPr>
          <a:xfrm>
            <a:off x="847928" y="301867"/>
            <a:ext cx="9281592" cy="520700"/>
          </a:xfrm>
          <a:prstGeom prst="rect">
            <a:avLst/>
          </a:prstGeom>
        </p:spPr>
        <p:txBody>
          <a:bodyPr anchor="ctr"/>
          <a:lstStyle/>
          <a:p>
            <a:r>
              <a:rPr lang="en-US" sz="2400" b="1" dirty="0">
                <a:solidFill>
                  <a:prstClr val="white"/>
                </a:solidFill>
                <a:latin typeface="Arial" panose="020B0604020202020204" pitchFamily="34" charset="0"/>
                <a:ea typeface="Roboto" panose="02000000000000000000" pitchFamily="2" charset="0"/>
              </a:rPr>
              <a:t>The Scientific </a:t>
            </a:r>
            <a:r>
              <a:rPr lang="en-US" sz="2400" b="1" dirty="0">
                <a:solidFill>
                  <a:prstClr val="white"/>
                </a:solidFill>
                <a:ea typeface="Roboto" panose="02000000000000000000" pitchFamily="2" charset="0"/>
              </a:rPr>
              <a:t>Writing</a:t>
            </a:r>
            <a:r>
              <a:rPr lang="en-US" sz="2400" b="1" dirty="0">
                <a:solidFill>
                  <a:prstClr val="white"/>
                </a:solidFill>
                <a:latin typeface="Arial" panose="020B0604020202020204" pitchFamily="34" charset="0"/>
                <a:ea typeface="Roboto" panose="02000000000000000000" pitchFamily="2" charset="0"/>
              </a:rPr>
              <a:t> Roadmap</a:t>
            </a:r>
            <a:endParaRPr lang="en-US" sz="2400" b="1" dirty="0"/>
          </a:p>
        </p:txBody>
      </p:sp>
      <p:grpSp>
        <p:nvGrpSpPr>
          <p:cNvPr id="27" name="Group 26">
            <a:extLst>
              <a:ext uri="{FF2B5EF4-FFF2-40B4-BE49-F238E27FC236}">
                <a16:creationId xmlns:a16="http://schemas.microsoft.com/office/drawing/2014/main" id="{A3A5DF9C-B2D4-F547-82A0-F773C60632B7}"/>
              </a:ext>
            </a:extLst>
          </p:cNvPr>
          <p:cNvGrpSpPr/>
          <p:nvPr/>
        </p:nvGrpSpPr>
        <p:grpSpPr>
          <a:xfrm>
            <a:off x="1239910" y="4488486"/>
            <a:ext cx="983226" cy="2005362"/>
            <a:chOff x="1239910" y="4533090"/>
            <a:chExt cx="983226" cy="2005362"/>
          </a:xfrm>
        </p:grpSpPr>
        <p:cxnSp>
          <p:nvCxnSpPr>
            <p:cNvPr id="11" name="Straight Connector 10">
              <a:extLst>
                <a:ext uri="{FF2B5EF4-FFF2-40B4-BE49-F238E27FC236}">
                  <a16:creationId xmlns:a16="http://schemas.microsoft.com/office/drawing/2014/main" id="{8185E09E-FB68-2E4B-866D-623BDC9E8D3E}"/>
                </a:ext>
              </a:extLst>
            </p:cNvPr>
            <p:cNvCxnSpPr>
              <a:cxnSpLocks/>
            </p:cNvCxnSpPr>
            <p:nvPr/>
          </p:nvCxnSpPr>
          <p:spPr>
            <a:xfrm>
              <a:off x="1731523" y="4533090"/>
              <a:ext cx="0" cy="1653702"/>
            </a:xfrm>
            <a:prstGeom prst="line">
              <a:avLst/>
            </a:prstGeom>
            <a:ln w="19050" cap="rnd"/>
          </p:spPr>
          <p:style>
            <a:lnRef idx="1">
              <a:schemeClr val="dk1"/>
            </a:lnRef>
            <a:fillRef idx="0">
              <a:schemeClr val="dk1"/>
            </a:fillRef>
            <a:effectRef idx="0">
              <a:schemeClr val="dk1"/>
            </a:effectRef>
            <a:fontRef idx="minor">
              <a:schemeClr val="tx1"/>
            </a:fontRef>
          </p:style>
        </p:cxnSp>
        <p:sp>
          <p:nvSpPr>
            <p:cNvPr id="25" name="Rectangle 24">
              <a:extLst>
                <a:ext uri="{FF2B5EF4-FFF2-40B4-BE49-F238E27FC236}">
                  <a16:creationId xmlns:a16="http://schemas.microsoft.com/office/drawing/2014/main" id="{DB06AAF0-8672-854E-AB22-41D1AF73A6CF}"/>
                </a:ext>
              </a:extLst>
            </p:cNvPr>
            <p:cNvSpPr/>
            <p:nvPr/>
          </p:nvSpPr>
          <p:spPr>
            <a:xfrm>
              <a:off x="1239910" y="6186792"/>
              <a:ext cx="983226" cy="351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mj-lt"/>
                  <a:ea typeface="Roboto Medium" panose="02000000000000000000" pitchFamily="2" charset="0"/>
                </a:rPr>
                <a:t>Title</a:t>
              </a:r>
            </a:p>
          </p:txBody>
        </p:sp>
      </p:grpSp>
      <p:grpSp>
        <p:nvGrpSpPr>
          <p:cNvPr id="28" name="Group 27">
            <a:extLst>
              <a:ext uri="{FF2B5EF4-FFF2-40B4-BE49-F238E27FC236}">
                <a16:creationId xmlns:a16="http://schemas.microsoft.com/office/drawing/2014/main" id="{B8070424-2D2B-2148-8336-73D4B86D2FD5}"/>
              </a:ext>
            </a:extLst>
          </p:cNvPr>
          <p:cNvGrpSpPr/>
          <p:nvPr/>
        </p:nvGrpSpPr>
        <p:grpSpPr>
          <a:xfrm>
            <a:off x="2153265" y="3473450"/>
            <a:ext cx="1140541" cy="2317750"/>
            <a:chOff x="2153265" y="3473450"/>
            <a:chExt cx="1140541" cy="2317750"/>
          </a:xfrm>
        </p:grpSpPr>
        <p:cxnSp>
          <p:nvCxnSpPr>
            <p:cNvPr id="15" name="Straight Connector 14">
              <a:extLst>
                <a:ext uri="{FF2B5EF4-FFF2-40B4-BE49-F238E27FC236}">
                  <a16:creationId xmlns:a16="http://schemas.microsoft.com/office/drawing/2014/main" id="{49EED1A9-F07E-F64B-8635-4577D52AC104}"/>
                </a:ext>
              </a:extLst>
            </p:cNvPr>
            <p:cNvCxnSpPr>
              <a:cxnSpLocks/>
            </p:cNvCxnSpPr>
            <p:nvPr/>
          </p:nvCxnSpPr>
          <p:spPr>
            <a:xfrm>
              <a:off x="2723535" y="3473450"/>
              <a:ext cx="0" cy="1965606"/>
            </a:xfrm>
            <a:prstGeom prst="line">
              <a:avLst/>
            </a:prstGeom>
            <a:ln w="19050" cap="rnd"/>
          </p:spPr>
          <p:style>
            <a:lnRef idx="1">
              <a:schemeClr val="dk1"/>
            </a:lnRef>
            <a:fillRef idx="0">
              <a:schemeClr val="dk1"/>
            </a:fillRef>
            <a:effectRef idx="0">
              <a:schemeClr val="dk1"/>
            </a:effectRef>
            <a:fontRef idx="minor">
              <a:schemeClr val="tx1"/>
            </a:fontRef>
          </p:style>
        </p:cxnSp>
        <p:sp>
          <p:nvSpPr>
            <p:cNvPr id="26" name="Rectangle 25">
              <a:extLst>
                <a:ext uri="{FF2B5EF4-FFF2-40B4-BE49-F238E27FC236}">
                  <a16:creationId xmlns:a16="http://schemas.microsoft.com/office/drawing/2014/main" id="{CBC14E83-6841-D648-A8AC-8707C2D6B0DE}"/>
                </a:ext>
              </a:extLst>
            </p:cNvPr>
            <p:cNvSpPr/>
            <p:nvPr/>
          </p:nvSpPr>
          <p:spPr>
            <a:xfrm>
              <a:off x="2153265" y="5439056"/>
              <a:ext cx="1140541" cy="352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mj-lt"/>
                  <a:ea typeface="Roboto Medium" panose="02000000000000000000" pitchFamily="2" charset="0"/>
                </a:rPr>
                <a:t>Abstract</a:t>
              </a:r>
            </a:p>
          </p:txBody>
        </p:sp>
      </p:grpSp>
      <p:grpSp>
        <p:nvGrpSpPr>
          <p:cNvPr id="30" name="Group 29">
            <a:extLst>
              <a:ext uri="{FF2B5EF4-FFF2-40B4-BE49-F238E27FC236}">
                <a16:creationId xmlns:a16="http://schemas.microsoft.com/office/drawing/2014/main" id="{7116ADB6-FAEC-F746-B844-A88C28A6F9C3}"/>
              </a:ext>
            </a:extLst>
          </p:cNvPr>
          <p:cNvGrpSpPr/>
          <p:nvPr/>
        </p:nvGrpSpPr>
        <p:grpSpPr>
          <a:xfrm>
            <a:off x="3092748" y="2157362"/>
            <a:ext cx="1390230" cy="2955454"/>
            <a:chOff x="3083448" y="2068830"/>
            <a:chExt cx="1390230" cy="2955454"/>
          </a:xfrm>
        </p:grpSpPr>
        <p:cxnSp>
          <p:nvCxnSpPr>
            <p:cNvPr id="20" name="Straight Connector 19">
              <a:extLst>
                <a:ext uri="{FF2B5EF4-FFF2-40B4-BE49-F238E27FC236}">
                  <a16:creationId xmlns:a16="http://schemas.microsoft.com/office/drawing/2014/main" id="{606E8879-0EA8-E34E-95F5-6B993D567558}"/>
                </a:ext>
              </a:extLst>
            </p:cNvPr>
            <p:cNvCxnSpPr/>
            <p:nvPr/>
          </p:nvCxnSpPr>
          <p:spPr>
            <a:xfrm>
              <a:off x="3749040" y="2068830"/>
              <a:ext cx="0" cy="2588644"/>
            </a:xfrm>
            <a:prstGeom prst="line">
              <a:avLst/>
            </a:prstGeom>
            <a:ln w="19050" cap="rnd"/>
          </p:spPr>
          <p:style>
            <a:lnRef idx="1">
              <a:schemeClr val="dk1"/>
            </a:lnRef>
            <a:fillRef idx="0">
              <a:schemeClr val="dk1"/>
            </a:fillRef>
            <a:effectRef idx="0">
              <a:schemeClr val="dk1"/>
            </a:effectRef>
            <a:fontRef idx="minor">
              <a:schemeClr val="tx1"/>
            </a:fontRef>
          </p:style>
        </p:cxnSp>
        <p:sp>
          <p:nvSpPr>
            <p:cNvPr id="29" name="Rectangle 28">
              <a:extLst>
                <a:ext uri="{FF2B5EF4-FFF2-40B4-BE49-F238E27FC236}">
                  <a16:creationId xmlns:a16="http://schemas.microsoft.com/office/drawing/2014/main" id="{06725779-6504-1E42-90D2-78E468F905AE}"/>
                </a:ext>
              </a:extLst>
            </p:cNvPr>
            <p:cNvSpPr/>
            <p:nvPr/>
          </p:nvSpPr>
          <p:spPr>
            <a:xfrm>
              <a:off x="3083448" y="4657474"/>
              <a:ext cx="1390230" cy="3668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mj-lt"/>
                  <a:ea typeface="Roboto Medium" panose="02000000000000000000" pitchFamily="2" charset="0"/>
                </a:rPr>
                <a:t>Introduction</a:t>
              </a:r>
            </a:p>
          </p:txBody>
        </p:sp>
      </p:grpSp>
      <p:grpSp>
        <p:nvGrpSpPr>
          <p:cNvPr id="32" name="Group 31">
            <a:extLst>
              <a:ext uri="{FF2B5EF4-FFF2-40B4-BE49-F238E27FC236}">
                <a16:creationId xmlns:a16="http://schemas.microsoft.com/office/drawing/2014/main" id="{C1FB95C1-EE3D-1C4E-A8AB-D8B1C1FB237E}"/>
              </a:ext>
            </a:extLst>
          </p:cNvPr>
          <p:cNvGrpSpPr/>
          <p:nvPr/>
        </p:nvGrpSpPr>
        <p:grpSpPr>
          <a:xfrm>
            <a:off x="4689987" y="2146887"/>
            <a:ext cx="1111045" cy="2286860"/>
            <a:chOff x="4689987" y="2068830"/>
            <a:chExt cx="1111045" cy="2286860"/>
          </a:xfrm>
        </p:grpSpPr>
        <p:cxnSp>
          <p:nvCxnSpPr>
            <p:cNvPr id="22" name="Straight Connector 21">
              <a:extLst>
                <a:ext uri="{FF2B5EF4-FFF2-40B4-BE49-F238E27FC236}">
                  <a16:creationId xmlns:a16="http://schemas.microsoft.com/office/drawing/2014/main" id="{F580BE3D-298F-BB49-BA13-6FF4245E3CE3}"/>
                </a:ext>
              </a:extLst>
            </p:cNvPr>
            <p:cNvCxnSpPr/>
            <p:nvPr/>
          </p:nvCxnSpPr>
          <p:spPr>
            <a:xfrm>
              <a:off x="5246370" y="2068830"/>
              <a:ext cx="0" cy="1954530"/>
            </a:xfrm>
            <a:prstGeom prst="line">
              <a:avLst/>
            </a:prstGeom>
            <a:ln w="19050" cap="rnd"/>
          </p:spPr>
          <p:style>
            <a:lnRef idx="1">
              <a:schemeClr val="dk1"/>
            </a:lnRef>
            <a:fillRef idx="0">
              <a:schemeClr val="dk1"/>
            </a:fillRef>
            <a:effectRef idx="0">
              <a:schemeClr val="dk1"/>
            </a:effectRef>
            <a:fontRef idx="minor">
              <a:schemeClr val="tx1"/>
            </a:fontRef>
          </p:style>
        </p:cxnSp>
        <p:sp>
          <p:nvSpPr>
            <p:cNvPr id="31" name="Rectangle 30">
              <a:extLst>
                <a:ext uri="{FF2B5EF4-FFF2-40B4-BE49-F238E27FC236}">
                  <a16:creationId xmlns:a16="http://schemas.microsoft.com/office/drawing/2014/main" id="{F5EA789D-BDD6-1D47-81C9-1C26B9E444DA}"/>
                </a:ext>
              </a:extLst>
            </p:cNvPr>
            <p:cNvSpPr/>
            <p:nvPr/>
          </p:nvSpPr>
          <p:spPr>
            <a:xfrm>
              <a:off x="4689987" y="4023360"/>
              <a:ext cx="1111045" cy="332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mj-lt"/>
                  <a:ea typeface="Roboto Medium" panose="02000000000000000000" pitchFamily="2" charset="0"/>
                </a:rPr>
                <a:t>Methods</a:t>
              </a:r>
            </a:p>
          </p:txBody>
        </p:sp>
      </p:grpSp>
      <p:grpSp>
        <p:nvGrpSpPr>
          <p:cNvPr id="34" name="Group 33">
            <a:extLst>
              <a:ext uri="{FF2B5EF4-FFF2-40B4-BE49-F238E27FC236}">
                <a16:creationId xmlns:a16="http://schemas.microsoft.com/office/drawing/2014/main" id="{D359C53B-3D05-3345-A3D6-E9B1E041653C}"/>
              </a:ext>
            </a:extLst>
          </p:cNvPr>
          <p:cNvGrpSpPr/>
          <p:nvPr/>
        </p:nvGrpSpPr>
        <p:grpSpPr>
          <a:xfrm>
            <a:off x="6152818" y="2146887"/>
            <a:ext cx="1170039" cy="2286860"/>
            <a:chOff x="6152818" y="2068830"/>
            <a:chExt cx="1170039" cy="2286860"/>
          </a:xfrm>
        </p:grpSpPr>
        <p:cxnSp>
          <p:nvCxnSpPr>
            <p:cNvPr id="23" name="Straight Connector 22">
              <a:extLst>
                <a:ext uri="{FF2B5EF4-FFF2-40B4-BE49-F238E27FC236}">
                  <a16:creationId xmlns:a16="http://schemas.microsoft.com/office/drawing/2014/main" id="{D244EC57-E14C-9046-8078-E5862062F54F}"/>
                </a:ext>
              </a:extLst>
            </p:cNvPr>
            <p:cNvCxnSpPr/>
            <p:nvPr/>
          </p:nvCxnSpPr>
          <p:spPr>
            <a:xfrm>
              <a:off x="6737837" y="2068830"/>
              <a:ext cx="0" cy="1954530"/>
            </a:xfrm>
            <a:prstGeom prst="line">
              <a:avLst/>
            </a:prstGeom>
            <a:ln w="19050" cap="rnd"/>
          </p:spPr>
          <p:style>
            <a:lnRef idx="1">
              <a:schemeClr val="dk1"/>
            </a:lnRef>
            <a:fillRef idx="0">
              <a:schemeClr val="dk1"/>
            </a:fillRef>
            <a:effectRef idx="0">
              <a:schemeClr val="dk1"/>
            </a:effectRef>
            <a:fontRef idx="minor">
              <a:schemeClr val="tx1"/>
            </a:fontRef>
          </p:style>
        </p:cxnSp>
        <p:sp>
          <p:nvSpPr>
            <p:cNvPr id="33" name="Rectangle 32">
              <a:extLst>
                <a:ext uri="{FF2B5EF4-FFF2-40B4-BE49-F238E27FC236}">
                  <a16:creationId xmlns:a16="http://schemas.microsoft.com/office/drawing/2014/main" id="{91C9866B-7C37-C84F-A046-22889378771A}"/>
                </a:ext>
              </a:extLst>
            </p:cNvPr>
            <p:cNvSpPr/>
            <p:nvPr/>
          </p:nvSpPr>
          <p:spPr>
            <a:xfrm>
              <a:off x="6152818" y="4023360"/>
              <a:ext cx="1170039" cy="332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latin typeface="+mj-lt"/>
                  <a:ea typeface="Roboto Medium" panose="02000000000000000000" pitchFamily="2" charset="0"/>
                </a:rPr>
                <a:t>Results</a:t>
              </a:r>
            </a:p>
          </p:txBody>
        </p:sp>
      </p:grpSp>
      <p:grpSp>
        <p:nvGrpSpPr>
          <p:cNvPr id="36" name="Group 35">
            <a:extLst>
              <a:ext uri="{FF2B5EF4-FFF2-40B4-BE49-F238E27FC236}">
                <a16:creationId xmlns:a16="http://schemas.microsoft.com/office/drawing/2014/main" id="{046F34D9-E675-1942-B174-64CC8FA7B8D8}"/>
              </a:ext>
            </a:extLst>
          </p:cNvPr>
          <p:cNvGrpSpPr/>
          <p:nvPr/>
        </p:nvGrpSpPr>
        <p:grpSpPr>
          <a:xfrm>
            <a:off x="7531745" y="2146887"/>
            <a:ext cx="1347020" cy="2955454"/>
            <a:chOff x="7531745" y="2068830"/>
            <a:chExt cx="1347020" cy="2955454"/>
          </a:xfrm>
        </p:grpSpPr>
        <p:cxnSp>
          <p:nvCxnSpPr>
            <p:cNvPr id="24" name="Straight Connector 23">
              <a:extLst>
                <a:ext uri="{FF2B5EF4-FFF2-40B4-BE49-F238E27FC236}">
                  <a16:creationId xmlns:a16="http://schemas.microsoft.com/office/drawing/2014/main" id="{CCD04513-AE5D-0D44-BE2F-ADD2F2F7A8C9}"/>
                </a:ext>
              </a:extLst>
            </p:cNvPr>
            <p:cNvCxnSpPr/>
            <p:nvPr/>
          </p:nvCxnSpPr>
          <p:spPr>
            <a:xfrm>
              <a:off x="8229600" y="2068830"/>
              <a:ext cx="0" cy="2588644"/>
            </a:xfrm>
            <a:prstGeom prst="line">
              <a:avLst/>
            </a:prstGeom>
            <a:ln w="19050" cap="rnd"/>
          </p:spPr>
          <p:style>
            <a:lnRef idx="1">
              <a:schemeClr val="dk1"/>
            </a:lnRef>
            <a:fillRef idx="0">
              <a:schemeClr val="dk1"/>
            </a:fillRef>
            <a:effectRef idx="0">
              <a:schemeClr val="dk1"/>
            </a:effectRef>
            <a:fontRef idx="minor">
              <a:schemeClr val="tx1"/>
            </a:fontRef>
          </p:style>
        </p:cxnSp>
        <p:sp>
          <p:nvSpPr>
            <p:cNvPr id="35" name="Rectangle 34">
              <a:extLst>
                <a:ext uri="{FF2B5EF4-FFF2-40B4-BE49-F238E27FC236}">
                  <a16:creationId xmlns:a16="http://schemas.microsoft.com/office/drawing/2014/main" id="{09E9BA96-8895-1E46-B5BB-E66112DA737B}"/>
                </a:ext>
              </a:extLst>
            </p:cNvPr>
            <p:cNvSpPr/>
            <p:nvPr/>
          </p:nvSpPr>
          <p:spPr>
            <a:xfrm>
              <a:off x="7531745" y="4657474"/>
              <a:ext cx="1347020" cy="3668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latin typeface="+mj-lt"/>
                  <a:ea typeface="Roboto Medium" panose="02000000000000000000" pitchFamily="2" charset="0"/>
                </a:rPr>
                <a:t>Discussion</a:t>
              </a:r>
            </a:p>
          </p:txBody>
        </p:sp>
      </p:grpSp>
      <p:grpSp>
        <p:nvGrpSpPr>
          <p:cNvPr id="38" name="Group 37">
            <a:extLst>
              <a:ext uri="{FF2B5EF4-FFF2-40B4-BE49-F238E27FC236}">
                <a16:creationId xmlns:a16="http://schemas.microsoft.com/office/drawing/2014/main" id="{4A39A546-8961-2640-8082-EF80B8C903FC}"/>
              </a:ext>
            </a:extLst>
          </p:cNvPr>
          <p:cNvGrpSpPr/>
          <p:nvPr/>
        </p:nvGrpSpPr>
        <p:grpSpPr>
          <a:xfrm>
            <a:off x="8322367" y="3473450"/>
            <a:ext cx="1807154" cy="2317750"/>
            <a:chOff x="8322367" y="3473450"/>
            <a:chExt cx="1807154" cy="2317750"/>
          </a:xfrm>
        </p:grpSpPr>
        <p:cxnSp>
          <p:nvCxnSpPr>
            <p:cNvPr id="18" name="Straight Connector 17">
              <a:extLst>
                <a:ext uri="{FF2B5EF4-FFF2-40B4-BE49-F238E27FC236}">
                  <a16:creationId xmlns:a16="http://schemas.microsoft.com/office/drawing/2014/main" id="{A0283E96-E838-714B-B6BD-D54CA2DA8599}"/>
                </a:ext>
              </a:extLst>
            </p:cNvPr>
            <p:cNvCxnSpPr>
              <a:cxnSpLocks/>
            </p:cNvCxnSpPr>
            <p:nvPr/>
          </p:nvCxnSpPr>
          <p:spPr>
            <a:xfrm>
              <a:off x="9256137" y="3473450"/>
              <a:ext cx="0" cy="1965606"/>
            </a:xfrm>
            <a:prstGeom prst="line">
              <a:avLst/>
            </a:prstGeom>
            <a:ln w="19050" cap="rnd"/>
          </p:spPr>
          <p:style>
            <a:lnRef idx="1">
              <a:schemeClr val="dk1"/>
            </a:lnRef>
            <a:fillRef idx="0">
              <a:schemeClr val="dk1"/>
            </a:fillRef>
            <a:effectRef idx="0">
              <a:schemeClr val="dk1"/>
            </a:effectRef>
            <a:fontRef idx="minor">
              <a:schemeClr val="tx1"/>
            </a:fontRef>
          </p:style>
        </p:cxnSp>
        <p:sp>
          <p:nvSpPr>
            <p:cNvPr id="37" name="Rectangle 36">
              <a:extLst>
                <a:ext uri="{FF2B5EF4-FFF2-40B4-BE49-F238E27FC236}">
                  <a16:creationId xmlns:a16="http://schemas.microsoft.com/office/drawing/2014/main" id="{559A185E-1CE8-3C45-8A6A-094FE554C2BA}"/>
                </a:ext>
              </a:extLst>
            </p:cNvPr>
            <p:cNvSpPr/>
            <p:nvPr/>
          </p:nvSpPr>
          <p:spPr>
            <a:xfrm>
              <a:off x="8322367" y="5439056"/>
              <a:ext cx="1807154" cy="352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latin typeface="+mj-lt"/>
                  <a:ea typeface="Roboto Medium" panose="02000000000000000000" pitchFamily="2" charset="0"/>
                </a:rPr>
                <a:t>Acknowledgments</a:t>
              </a:r>
            </a:p>
          </p:txBody>
        </p:sp>
      </p:grpSp>
      <p:grpSp>
        <p:nvGrpSpPr>
          <p:cNvPr id="40" name="Group 39">
            <a:extLst>
              <a:ext uri="{FF2B5EF4-FFF2-40B4-BE49-F238E27FC236}">
                <a16:creationId xmlns:a16="http://schemas.microsoft.com/office/drawing/2014/main" id="{8DD2C821-C157-174F-98DB-15A00C628C04}"/>
              </a:ext>
            </a:extLst>
          </p:cNvPr>
          <p:cNvGrpSpPr/>
          <p:nvPr/>
        </p:nvGrpSpPr>
        <p:grpSpPr>
          <a:xfrm>
            <a:off x="9590530" y="4488486"/>
            <a:ext cx="2005781" cy="2005362"/>
            <a:chOff x="9590530" y="4533090"/>
            <a:chExt cx="2005781" cy="2005362"/>
          </a:xfrm>
        </p:grpSpPr>
        <p:cxnSp>
          <p:nvCxnSpPr>
            <p:cNvPr id="13" name="Straight Connector 12">
              <a:extLst>
                <a:ext uri="{FF2B5EF4-FFF2-40B4-BE49-F238E27FC236}">
                  <a16:creationId xmlns:a16="http://schemas.microsoft.com/office/drawing/2014/main" id="{F026A2CA-8BFD-5042-BCE6-0B78F3095BD2}"/>
                </a:ext>
              </a:extLst>
            </p:cNvPr>
            <p:cNvCxnSpPr>
              <a:cxnSpLocks/>
            </p:cNvCxnSpPr>
            <p:nvPr/>
          </p:nvCxnSpPr>
          <p:spPr>
            <a:xfrm>
              <a:off x="10593421" y="4533090"/>
              <a:ext cx="0" cy="1653702"/>
            </a:xfrm>
            <a:prstGeom prst="line">
              <a:avLst/>
            </a:prstGeom>
            <a:ln w="19050"/>
          </p:spPr>
          <p:style>
            <a:lnRef idx="1">
              <a:schemeClr val="dk1"/>
            </a:lnRef>
            <a:fillRef idx="0">
              <a:schemeClr val="dk1"/>
            </a:fillRef>
            <a:effectRef idx="0">
              <a:schemeClr val="dk1"/>
            </a:effectRef>
            <a:fontRef idx="minor">
              <a:schemeClr val="tx1"/>
            </a:fontRef>
          </p:style>
        </p:cxnSp>
        <p:sp>
          <p:nvSpPr>
            <p:cNvPr id="39" name="Rectangle 38">
              <a:extLst>
                <a:ext uri="{FF2B5EF4-FFF2-40B4-BE49-F238E27FC236}">
                  <a16:creationId xmlns:a16="http://schemas.microsoft.com/office/drawing/2014/main" id="{6A747E99-267A-524E-8A71-9A8BFA77A9C4}"/>
                </a:ext>
              </a:extLst>
            </p:cNvPr>
            <p:cNvSpPr/>
            <p:nvPr/>
          </p:nvSpPr>
          <p:spPr>
            <a:xfrm>
              <a:off x="9590530" y="6186792"/>
              <a:ext cx="2005781" cy="351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latin typeface="+mj-lt"/>
                  <a:ea typeface="Roboto Medium" panose="02000000000000000000" pitchFamily="2" charset="0"/>
                </a:rPr>
                <a:t>References/Citations</a:t>
              </a:r>
            </a:p>
          </p:txBody>
        </p:sp>
      </p:grpSp>
    </p:spTree>
    <p:extLst>
      <p:ext uri="{BB962C8B-B14F-4D97-AF65-F5344CB8AC3E}">
        <p14:creationId xmlns:p14="http://schemas.microsoft.com/office/powerpoint/2010/main" val="153610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5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fade">
                                      <p:cBhvr>
                                        <p:cTn id="27" dur="500"/>
                                        <p:tgtEl>
                                          <p:spTgt spid="3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8"/>
                                        </p:tgtEl>
                                        <p:attrNameLst>
                                          <p:attrName>style.visibility</p:attrName>
                                        </p:attrNameLst>
                                      </p:cBhvr>
                                      <p:to>
                                        <p:strVal val="visible"/>
                                      </p:to>
                                    </p:set>
                                    <p:animEffect transition="in" filter="fade">
                                      <p:cBhvr>
                                        <p:cTn id="37" dur="500"/>
                                        <p:tgtEl>
                                          <p:spTgt spid="3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fade">
                                      <p:cBhvr>
                                        <p:cTn id="4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3CD6064-53E2-0B4D-8D02-E59B479F544C}"/>
              </a:ext>
            </a:extLst>
          </p:cNvPr>
          <p:cNvSpPr txBox="1">
            <a:spLocks/>
          </p:cNvSpPr>
          <p:nvPr/>
        </p:nvSpPr>
        <p:spPr>
          <a:xfrm>
            <a:off x="838199" y="2601913"/>
            <a:ext cx="10217727" cy="103721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6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What questions do you have?</a:t>
            </a:r>
            <a:endParaRPr lang="en-US" sz="6000" b="1" dirty="0">
              <a:latin typeface="Arial Narrow" panose="020B0604020202020204" pitchFamily="34" charset="0"/>
              <a:cs typeface="Arial Narrow" panose="020B0604020202020204" pitchFamily="34" charset="0"/>
            </a:endParaRPr>
          </a:p>
        </p:txBody>
      </p:sp>
      <p:sp>
        <p:nvSpPr>
          <p:cNvPr id="4" name="Title 1">
            <a:extLst>
              <a:ext uri="{FF2B5EF4-FFF2-40B4-BE49-F238E27FC236}">
                <a16:creationId xmlns:a16="http://schemas.microsoft.com/office/drawing/2014/main" id="{37515571-EE17-EB48-B8C8-2A71D2E46025}"/>
              </a:ext>
            </a:extLst>
          </p:cNvPr>
          <p:cNvSpPr txBox="1">
            <a:spLocks/>
          </p:cNvSpPr>
          <p:nvPr/>
        </p:nvSpPr>
        <p:spPr>
          <a:xfrm>
            <a:off x="849314" y="1540686"/>
            <a:ext cx="8337462" cy="52066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Before we move on… </a:t>
            </a:r>
            <a:endParaRPr lang="en-US" sz="54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54B9EF4-DA5C-EF42-986E-F9B85707E489}"/>
              </a:ext>
            </a:extLst>
          </p:cNvPr>
          <p:cNvSpPr txBox="1"/>
          <p:nvPr/>
        </p:nvSpPr>
        <p:spPr>
          <a:xfrm>
            <a:off x="849315" y="5300626"/>
            <a:ext cx="6542086" cy="523220"/>
          </a:xfrm>
          <a:prstGeom prst="rect">
            <a:avLst/>
          </a:prstGeom>
          <a:noFill/>
        </p:spPr>
        <p:txBody>
          <a:bodyPr wrap="square" rtlCol="0">
            <a:spAutoFit/>
          </a:bodyPr>
          <a:lstStyle/>
          <a:p>
            <a:r>
              <a:rPr lang="en-US" sz="1400" dirty="0">
                <a:latin typeface="Arial" panose="020B0604020202020204" pitchFamily="34" charset="0"/>
                <a:ea typeface="Roboto" panose="02000000000000000000" pitchFamily="2" charset="0"/>
              </a:rPr>
              <a:t>Turn to the Knowledge Check section for Module 4 in your workbook and answer the Module 2 review questions.</a:t>
            </a:r>
          </a:p>
        </p:txBody>
      </p:sp>
    </p:spTree>
    <p:extLst>
      <p:ext uri="{BB962C8B-B14F-4D97-AF65-F5344CB8AC3E}">
        <p14:creationId xmlns:p14="http://schemas.microsoft.com/office/powerpoint/2010/main" val="414586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4" name="Text Placeholder 3">
            <a:extLst>
              <a:ext uri="{FF2B5EF4-FFF2-40B4-BE49-F238E27FC236}">
                <a16:creationId xmlns:a16="http://schemas.microsoft.com/office/drawing/2014/main" id="{AA71016F-880B-BB4F-ACFB-C0446D0005E5}"/>
              </a:ext>
            </a:extLst>
          </p:cNvPr>
          <p:cNvSpPr txBox="1">
            <a:spLocks/>
          </p:cNvSpPr>
          <p:nvPr/>
        </p:nvSpPr>
        <p:spPr>
          <a:xfrm>
            <a:off x="851450" y="1124785"/>
            <a:ext cx="11119339" cy="1095738"/>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525" lvl="1" indent="0">
              <a:lnSpc>
                <a:spcPct val="100000"/>
              </a:lnSpc>
              <a:buNone/>
            </a:pPr>
            <a:r>
              <a:rPr lang="en-US" sz="2200" b="1" dirty="0"/>
              <a:t>What is the most frequently read part of any scientific paper?</a:t>
            </a:r>
          </a:p>
          <a:p>
            <a:pPr marL="9525" lvl="1" indent="0">
              <a:lnSpc>
                <a:spcPct val="100000"/>
              </a:lnSpc>
              <a:buNone/>
            </a:pPr>
            <a:r>
              <a:rPr lang="en-US" sz="2000" i="1" dirty="0"/>
              <a:t>Select the correct answer</a:t>
            </a:r>
            <a:r>
              <a:rPr lang="en-US" sz="2000" dirty="0"/>
              <a:t>. </a:t>
            </a:r>
            <a:endParaRPr lang="en-US" b="1" dirty="0">
              <a:latin typeface="Arial" panose="020B0604020202020204" pitchFamily="34" charset="0"/>
              <a:ea typeface="Roboto Medium" panose="02000000000000000000" pitchFamily="2" charset="0"/>
            </a:endParaRPr>
          </a:p>
        </p:txBody>
      </p:sp>
      <p:sp>
        <p:nvSpPr>
          <p:cNvPr id="6" name="TextBox 5">
            <a:extLst>
              <a:ext uri="{FF2B5EF4-FFF2-40B4-BE49-F238E27FC236}">
                <a16:creationId xmlns:a16="http://schemas.microsoft.com/office/drawing/2014/main" id="{12691EB4-144E-E446-AEE8-CFB0E712BF2B}"/>
              </a:ext>
            </a:extLst>
          </p:cNvPr>
          <p:cNvSpPr txBox="1"/>
          <p:nvPr/>
        </p:nvSpPr>
        <p:spPr>
          <a:xfrm>
            <a:off x="838197" y="2148242"/>
            <a:ext cx="1986954" cy="400110"/>
          </a:xfrm>
          <a:prstGeom prst="rect">
            <a:avLst/>
          </a:prstGeom>
          <a:noFill/>
        </p:spPr>
        <p:txBody>
          <a:bodyPr wrap="square" rtlCol="0">
            <a:spAutoFit/>
          </a:bodyPr>
          <a:lstStyle/>
          <a:p>
            <a:pPr marL="290513" indent="-290513">
              <a:buClr>
                <a:srgbClr val="009FB0"/>
              </a:buClr>
              <a:buFont typeface="Arial" panose="020B0604020202020204" pitchFamily="34" charset="0"/>
              <a:buChar char="•"/>
            </a:pPr>
            <a:r>
              <a:rPr lang="en-US" sz="2000" dirty="0"/>
              <a:t>Title</a:t>
            </a:r>
          </a:p>
        </p:txBody>
      </p:sp>
      <p:sp>
        <p:nvSpPr>
          <p:cNvPr id="7" name="TextBox 6">
            <a:extLst>
              <a:ext uri="{FF2B5EF4-FFF2-40B4-BE49-F238E27FC236}">
                <a16:creationId xmlns:a16="http://schemas.microsoft.com/office/drawing/2014/main" id="{BE705F94-31E2-E645-BE5E-61192816C4D9}"/>
              </a:ext>
            </a:extLst>
          </p:cNvPr>
          <p:cNvSpPr txBox="1"/>
          <p:nvPr/>
        </p:nvSpPr>
        <p:spPr>
          <a:xfrm>
            <a:off x="838201" y="2688392"/>
            <a:ext cx="1986953"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Abstract</a:t>
            </a:r>
          </a:p>
        </p:txBody>
      </p:sp>
      <p:sp>
        <p:nvSpPr>
          <p:cNvPr id="11" name="TextBox 10">
            <a:extLst>
              <a:ext uri="{FF2B5EF4-FFF2-40B4-BE49-F238E27FC236}">
                <a16:creationId xmlns:a16="http://schemas.microsoft.com/office/drawing/2014/main" id="{8CBA9328-EC7D-F145-A522-A066DC0A9017}"/>
              </a:ext>
            </a:extLst>
          </p:cNvPr>
          <p:cNvSpPr txBox="1"/>
          <p:nvPr/>
        </p:nvSpPr>
        <p:spPr>
          <a:xfrm>
            <a:off x="838196" y="3312951"/>
            <a:ext cx="1986952"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Introduction</a:t>
            </a:r>
          </a:p>
        </p:txBody>
      </p:sp>
      <p:sp>
        <p:nvSpPr>
          <p:cNvPr id="9" name="TextBox 8">
            <a:extLst>
              <a:ext uri="{FF2B5EF4-FFF2-40B4-BE49-F238E27FC236}">
                <a16:creationId xmlns:a16="http://schemas.microsoft.com/office/drawing/2014/main" id="{A0A59F5B-8702-F247-B23A-0C3AB0317885}"/>
              </a:ext>
            </a:extLst>
          </p:cNvPr>
          <p:cNvSpPr txBox="1"/>
          <p:nvPr/>
        </p:nvSpPr>
        <p:spPr>
          <a:xfrm>
            <a:off x="838200" y="3937510"/>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Methods</a:t>
            </a:r>
          </a:p>
        </p:txBody>
      </p:sp>
      <p:sp>
        <p:nvSpPr>
          <p:cNvPr id="10" name="TextBox 9">
            <a:extLst>
              <a:ext uri="{FF2B5EF4-FFF2-40B4-BE49-F238E27FC236}">
                <a16:creationId xmlns:a16="http://schemas.microsoft.com/office/drawing/2014/main" id="{9246C869-F832-6041-8B7C-F0F4D648EB06}"/>
              </a:ext>
            </a:extLst>
          </p:cNvPr>
          <p:cNvSpPr txBox="1"/>
          <p:nvPr/>
        </p:nvSpPr>
        <p:spPr>
          <a:xfrm>
            <a:off x="838200" y="4562069"/>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Results</a:t>
            </a:r>
          </a:p>
        </p:txBody>
      </p:sp>
      <p:sp>
        <p:nvSpPr>
          <p:cNvPr id="12" name="TextBox 11">
            <a:extLst>
              <a:ext uri="{FF2B5EF4-FFF2-40B4-BE49-F238E27FC236}">
                <a16:creationId xmlns:a16="http://schemas.microsoft.com/office/drawing/2014/main" id="{F7FC39D8-BC4C-5044-9568-2B57ABDAF430}"/>
              </a:ext>
            </a:extLst>
          </p:cNvPr>
          <p:cNvSpPr txBox="1"/>
          <p:nvPr/>
        </p:nvSpPr>
        <p:spPr>
          <a:xfrm>
            <a:off x="838200" y="5186628"/>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Discussion</a:t>
            </a:r>
          </a:p>
        </p:txBody>
      </p:sp>
    </p:spTree>
    <p:extLst>
      <p:ext uri="{BB962C8B-B14F-4D97-AF65-F5344CB8AC3E}">
        <p14:creationId xmlns:p14="http://schemas.microsoft.com/office/powerpoint/2010/main" val="232515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childTnLst>
                                    <p:set>
                                      <p:cBhvr override="childStyle">
                                        <p:cTn id="6" dur="500" fill="hold"/>
                                        <p:tgtEl>
                                          <p:spTgt spid="6"/>
                                        </p:tgtEl>
                                        <p:attrNameLst>
                                          <p:attrName>style.color</p:attrName>
                                        </p:attrNameLst>
                                      </p:cBhvr>
                                      <p:to>
                                        <p:clrVal>
                                          <a:srgbClr val="942092"/>
                                        </p:clrVal>
                                      </p:to>
                                    </p:set>
                                    <p:set>
                                      <p:cBhvr>
                                        <p:cTn id="7" dur="500" fill="hold"/>
                                        <p:tgtEl>
                                          <p:spTgt spid="6"/>
                                        </p:tgtEl>
                                        <p:attrNameLst>
                                          <p:attrName>fillcolor</p:attrName>
                                        </p:attrNameLst>
                                      </p:cBhvr>
                                      <p:to>
                                        <p:clrVal>
                                          <a:srgbClr val="942092"/>
                                        </p:clrVal>
                                      </p:to>
                                    </p:set>
                                    <p:set>
                                      <p:cBhvr>
                                        <p:cTn id="8" dur="500" fill="hold"/>
                                        <p:tgtEl>
                                          <p:spTgt spid="6"/>
                                        </p:tgtEl>
                                        <p:attrNameLst>
                                          <p:attrName>fill.type</p:attrName>
                                        </p:attrNameLst>
                                      </p:cBhvr>
                                      <p:to>
                                        <p:strVal val="solid"/>
                                      </p:to>
                                    </p:set>
                                  </p:childTnLst>
                                </p:cTn>
                              </p:par>
                              <p:par>
                                <p:cTn id="9" presetID="9" presetClass="emph" presetSubtype="0" grpId="0" nodeType="withEffect">
                                  <p:stCondLst>
                                    <p:cond delay="0"/>
                                  </p:stCondLst>
                                  <p:childTnLst>
                                    <p:set>
                                      <p:cBhvr>
                                        <p:cTn id="10" dur="indefinite"/>
                                        <p:tgtEl>
                                          <p:spTgt spid="7"/>
                                        </p:tgtEl>
                                        <p:attrNameLst>
                                          <p:attrName>style.opacity</p:attrName>
                                        </p:attrNameLst>
                                      </p:cBhvr>
                                      <p:to>
                                        <p:strVal val="0.25"/>
                                      </p:to>
                                    </p:set>
                                    <p:animEffect filter="image" prLst="opacity: 0.25">
                                      <p:cBhvr rctx="IE">
                                        <p:cTn id="11" dur="indefinite"/>
                                        <p:tgtEl>
                                          <p:spTgt spid="7"/>
                                        </p:tgtEl>
                                      </p:cBhvr>
                                    </p:animEffect>
                                  </p:childTnLst>
                                </p:cTn>
                              </p:par>
                              <p:par>
                                <p:cTn id="12" presetID="9" presetClass="emph" presetSubtype="0" grpId="0" nodeType="withEffect">
                                  <p:stCondLst>
                                    <p:cond delay="0"/>
                                  </p:stCondLst>
                                  <p:childTnLst>
                                    <p:set>
                                      <p:cBhvr>
                                        <p:cTn id="13" dur="indefinite"/>
                                        <p:tgtEl>
                                          <p:spTgt spid="11"/>
                                        </p:tgtEl>
                                        <p:attrNameLst>
                                          <p:attrName>style.opacity</p:attrName>
                                        </p:attrNameLst>
                                      </p:cBhvr>
                                      <p:to>
                                        <p:strVal val="0.25"/>
                                      </p:to>
                                    </p:set>
                                    <p:animEffect filter="image" prLst="opacity: 0.25">
                                      <p:cBhvr rctx="IE">
                                        <p:cTn id="14" dur="indefinite"/>
                                        <p:tgtEl>
                                          <p:spTgt spid="11"/>
                                        </p:tgtEl>
                                      </p:cBhvr>
                                    </p:animEffect>
                                  </p:childTnLst>
                                </p:cTn>
                              </p:par>
                              <p:par>
                                <p:cTn id="15" presetID="9" presetClass="emph" presetSubtype="0" grpId="0" nodeType="withEffect">
                                  <p:stCondLst>
                                    <p:cond delay="0"/>
                                  </p:stCondLst>
                                  <p:childTnLst>
                                    <p:set>
                                      <p:cBhvr>
                                        <p:cTn id="16" dur="indefinite"/>
                                        <p:tgtEl>
                                          <p:spTgt spid="9"/>
                                        </p:tgtEl>
                                        <p:attrNameLst>
                                          <p:attrName>style.opacity</p:attrName>
                                        </p:attrNameLst>
                                      </p:cBhvr>
                                      <p:to>
                                        <p:strVal val="0.25"/>
                                      </p:to>
                                    </p:set>
                                    <p:animEffect filter="image" prLst="opacity: 0.25">
                                      <p:cBhvr rctx="IE">
                                        <p:cTn id="17" dur="indefinite"/>
                                        <p:tgtEl>
                                          <p:spTgt spid="9"/>
                                        </p:tgtEl>
                                      </p:cBhvr>
                                    </p:animEffect>
                                  </p:childTnLst>
                                </p:cTn>
                              </p:par>
                              <p:par>
                                <p:cTn id="18" presetID="9" presetClass="emph" presetSubtype="0" grpId="0" nodeType="withEffect">
                                  <p:stCondLst>
                                    <p:cond delay="0"/>
                                  </p:stCondLst>
                                  <p:childTnLst>
                                    <p:set>
                                      <p:cBhvr>
                                        <p:cTn id="19" dur="indefinite"/>
                                        <p:tgtEl>
                                          <p:spTgt spid="10"/>
                                        </p:tgtEl>
                                        <p:attrNameLst>
                                          <p:attrName>style.opacity</p:attrName>
                                        </p:attrNameLst>
                                      </p:cBhvr>
                                      <p:to>
                                        <p:strVal val="0.25"/>
                                      </p:to>
                                    </p:set>
                                    <p:animEffect filter="image" prLst="opacity: 0.25">
                                      <p:cBhvr rctx="IE">
                                        <p:cTn id="20" dur="indefinite"/>
                                        <p:tgtEl>
                                          <p:spTgt spid="10"/>
                                        </p:tgtEl>
                                      </p:cBhvr>
                                    </p:animEffect>
                                  </p:childTnLst>
                                </p:cTn>
                              </p:par>
                              <p:par>
                                <p:cTn id="21" presetID="9" presetClass="emph" presetSubtype="0" grpId="0" nodeType="withEffect">
                                  <p:stCondLst>
                                    <p:cond delay="0"/>
                                  </p:stCondLst>
                                  <p:childTnLst>
                                    <p:set>
                                      <p:cBhvr>
                                        <p:cTn id="22" dur="indefinite"/>
                                        <p:tgtEl>
                                          <p:spTgt spid="12"/>
                                        </p:tgtEl>
                                        <p:attrNameLst>
                                          <p:attrName>style.opacity</p:attrName>
                                        </p:attrNameLst>
                                      </p:cBhvr>
                                      <p:to>
                                        <p:strVal val="0.25"/>
                                      </p:to>
                                    </p:set>
                                    <p:animEffect filter="image" prLst="opacity: 0.25">
                                      <p:cBhvr rctx="IE">
                                        <p:cTn id="23" dur="indefinite"/>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9" grpId="0"/>
      <p:bldP spid="10"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4" name="Text Placeholder 3">
            <a:extLst>
              <a:ext uri="{FF2B5EF4-FFF2-40B4-BE49-F238E27FC236}">
                <a16:creationId xmlns:a16="http://schemas.microsoft.com/office/drawing/2014/main" id="{AA71016F-880B-BB4F-ACFB-C0446D0005E5}"/>
              </a:ext>
            </a:extLst>
          </p:cNvPr>
          <p:cNvSpPr txBox="1">
            <a:spLocks/>
          </p:cNvSpPr>
          <p:nvPr/>
        </p:nvSpPr>
        <p:spPr>
          <a:xfrm>
            <a:off x="851450" y="1126987"/>
            <a:ext cx="11119339" cy="1118494"/>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525" lvl="1" indent="0">
              <a:lnSpc>
                <a:spcPct val="100000"/>
              </a:lnSpc>
              <a:buNone/>
            </a:pPr>
            <a:r>
              <a:rPr lang="en-US" sz="2200" b="1" dirty="0"/>
              <a:t>Which section of the manuscript do many scientists write first?</a:t>
            </a:r>
          </a:p>
          <a:p>
            <a:pPr marL="9525" lvl="1" indent="0">
              <a:lnSpc>
                <a:spcPct val="100000"/>
              </a:lnSpc>
              <a:buNone/>
            </a:pPr>
            <a:r>
              <a:rPr lang="en-US" sz="2000" i="1" dirty="0"/>
              <a:t>Select the correct answer</a:t>
            </a:r>
            <a:r>
              <a:rPr lang="en-US" sz="2000" dirty="0"/>
              <a:t>. </a:t>
            </a:r>
            <a:endParaRPr lang="en-US" b="1" dirty="0">
              <a:latin typeface="Arial" panose="020B0604020202020204" pitchFamily="34" charset="0"/>
              <a:ea typeface="Roboto Medium" panose="02000000000000000000" pitchFamily="2" charset="0"/>
            </a:endParaRPr>
          </a:p>
        </p:txBody>
      </p:sp>
      <p:sp>
        <p:nvSpPr>
          <p:cNvPr id="6" name="TextBox 5">
            <a:extLst>
              <a:ext uri="{FF2B5EF4-FFF2-40B4-BE49-F238E27FC236}">
                <a16:creationId xmlns:a16="http://schemas.microsoft.com/office/drawing/2014/main" id="{12691EB4-144E-E446-AEE8-CFB0E712BF2B}"/>
              </a:ext>
            </a:extLst>
          </p:cNvPr>
          <p:cNvSpPr txBox="1"/>
          <p:nvPr/>
        </p:nvSpPr>
        <p:spPr>
          <a:xfrm>
            <a:off x="838197" y="2148242"/>
            <a:ext cx="1986954" cy="400110"/>
          </a:xfrm>
          <a:prstGeom prst="rect">
            <a:avLst/>
          </a:prstGeom>
          <a:noFill/>
        </p:spPr>
        <p:txBody>
          <a:bodyPr wrap="square" rtlCol="0">
            <a:spAutoFit/>
          </a:bodyPr>
          <a:lstStyle/>
          <a:p>
            <a:pPr marL="290513" indent="-290513">
              <a:buClr>
                <a:srgbClr val="009FB0"/>
              </a:buClr>
              <a:buFont typeface="Arial" panose="020B0604020202020204" pitchFamily="34" charset="0"/>
              <a:buChar char="•"/>
            </a:pPr>
            <a:r>
              <a:rPr lang="en-US" sz="2000" dirty="0"/>
              <a:t>Title</a:t>
            </a:r>
          </a:p>
        </p:txBody>
      </p:sp>
      <p:sp>
        <p:nvSpPr>
          <p:cNvPr id="7" name="TextBox 6">
            <a:extLst>
              <a:ext uri="{FF2B5EF4-FFF2-40B4-BE49-F238E27FC236}">
                <a16:creationId xmlns:a16="http://schemas.microsoft.com/office/drawing/2014/main" id="{BE705F94-31E2-E645-BE5E-61192816C4D9}"/>
              </a:ext>
            </a:extLst>
          </p:cNvPr>
          <p:cNvSpPr txBox="1"/>
          <p:nvPr/>
        </p:nvSpPr>
        <p:spPr>
          <a:xfrm>
            <a:off x="838201" y="2688392"/>
            <a:ext cx="1986953"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Abstract</a:t>
            </a:r>
          </a:p>
        </p:txBody>
      </p:sp>
      <p:sp>
        <p:nvSpPr>
          <p:cNvPr id="11" name="TextBox 10">
            <a:extLst>
              <a:ext uri="{FF2B5EF4-FFF2-40B4-BE49-F238E27FC236}">
                <a16:creationId xmlns:a16="http://schemas.microsoft.com/office/drawing/2014/main" id="{8CBA9328-EC7D-F145-A522-A066DC0A9017}"/>
              </a:ext>
            </a:extLst>
          </p:cNvPr>
          <p:cNvSpPr txBox="1"/>
          <p:nvPr/>
        </p:nvSpPr>
        <p:spPr>
          <a:xfrm>
            <a:off x="838196" y="3312951"/>
            <a:ext cx="1986952"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Introduction</a:t>
            </a:r>
          </a:p>
        </p:txBody>
      </p:sp>
      <p:sp>
        <p:nvSpPr>
          <p:cNvPr id="9" name="TextBox 8">
            <a:extLst>
              <a:ext uri="{FF2B5EF4-FFF2-40B4-BE49-F238E27FC236}">
                <a16:creationId xmlns:a16="http://schemas.microsoft.com/office/drawing/2014/main" id="{A0A59F5B-8702-F247-B23A-0C3AB0317885}"/>
              </a:ext>
            </a:extLst>
          </p:cNvPr>
          <p:cNvSpPr txBox="1"/>
          <p:nvPr/>
        </p:nvSpPr>
        <p:spPr>
          <a:xfrm>
            <a:off x="838200" y="3937510"/>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Methods</a:t>
            </a:r>
          </a:p>
        </p:txBody>
      </p:sp>
      <p:sp>
        <p:nvSpPr>
          <p:cNvPr id="10" name="TextBox 9">
            <a:extLst>
              <a:ext uri="{FF2B5EF4-FFF2-40B4-BE49-F238E27FC236}">
                <a16:creationId xmlns:a16="http://schemas.microsoft.com/office/drawing/2014/main" id="{9246C869-F832-6041-8B7C-F0F4D648EB06}"/>
              </a:ext>
            </a:extLst>
          </p:cNvPr>
          <p:cNvSpPr txBox="1"/>
          <p:nvPr/>
        </p:nvSpPr>
        <p:spPr>
          <a:xfrm>
            <a:off x="838200" y="4562069"/>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Results</a:t>
            </a:r>
          </a:p>
        </p:txBody>
      </p:sp>
      <p:sp>
        <p:nvSpPr>
          <p:cNvPr id="12" name="TextBox 11">
            <a:extLst>
              <a:ext uri="{FF2B5EF4-FFF2-40B4-BE49-F238E27FC236}">
                <a16:creationId xmlns:a16="http://schemas.microsoft.com/office/drawing/2014/main" id="{F7FC39D8-BC4C-5044-9568-2B57ABDAF430}"/>
              </a:ext>
            </a:extLst>
          </p:cNvPr>
          <p:cNvSpPr txBox="1"/>
          <p:nvPr/>
        </p:nvSpPr>
        <p:spPr>
          <a:xfrm>
            <a:off x="838200" y="5186628"/>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Discussion</a:t>
            </a:r>
          </a:p>
        </p:txBody>
      </p:sp>
    </p:spTree>
    <p:extLst>
      <p:ext uri="{BB962C8B-B14F-4D97-AF65-F5344CB8AC3E}">
        <p14:creationId xmlns:p14="http://schemas.microsoft.com/office/powerpoint/2010/main" val="395416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childTnLst>
                                    <p:set>
                                      <p:cBhvr override="childStyle">
                                        <p:cTn id="6" dur="500" fill="hold"/>
                                        <p:tgtEl>
                                          <p:spTgt spid="10"/>
                                        </p:tgtEl>
                                        <p:attrNameLst>
                                          <p:attrName>style.color</p:attrName>
                                        </p:attrNameLst>
                                      </p:cBhvr>
                                      <p:to>
                                        <p:clrVal>
                                          <a:srgbClr val="942092"/>
                                        </p:clrVal>
                                      </p:to>
                                    </p:set>
                                    <p:set>
                                      <p:cBhvr>
                                        <p:cTn id="7" dur="500" fill="hold"/>
                                        <p:tgtEl>
                                          <p:spTgt spid="10"/>
                                        </p:tgtEl>
                                        <p:attrNameLst>
                                          <p:attrName>fillcolor</p:attrName>
                                        </p:attrNameLst>
                                      </p:cBhvr>
                                      <p:to>
                                        <p:clrVal>
                                          <a:srgbClr val="942092"/>
                                        </p:clrVal>
                                      </p:to>
                                    </p:set>
                                    <p:set>
                                      <p:cBhvr>
                                        <p:cTn id="8" dur="500" fill="hold"/>
                                        <p:tgtEl>
                                          <p:spTgt spid="10"/>
                                        </p:tgtEl>
                                        <p:attrNameLst>
                                          <p:attrName>fill.type</p:attrName>
                                        </p:attrNameLst>
                                      </p:cBhvr>
                                      <p:to>
                                        <p:strVal val="solid"/>
                                      </p:to>
                                    </p:set>
                                  </p:childTnLst>
                                </p:cTn>
                              </p:par>
                              <p:par>
                                <p:cTn id="9" presetID="9" presetClass="emph" presetSubtype="0" grpId="0" nodeType="withEffect">
                                  <p:stCondLst>
                                    <p:cond delay="0"/>
                                  </p:stCondLst>
                                  <p:childTnLst>
                                    <p:set>
                                      <p:cBhvr>
                                        <p:cTn id="10" dur="indefinite"/>
                                        <p:tgtEl>
                                          <p:spTgt spid="6"/>
                                        </p:tgtEl>
                                        <p:attrNameLst>
                                          <p:attrName>style.opacity</p:attrName>
                                        </p:attrNameLst>
                                      </p:cBhvr>
                                      <p:to>
                                        <p:strVal val="0.25"/>
                                      </p:to>
                                    </p:set>
                                    <p:animEffect filter="image" prLst="opacity: 0.25">
                                      <p:cBhvr rctx="IE">
                                        <p:cTn id="11" dur="indefinite"/>
                                        <p:tgtEl>
                                          <p:spTgt spid="6"/>
                                        </p:tgtEl>
                                      </p:cBhvr>
                                    </p:animEffect>
                                  </p:childTnLst>
                                </p:cTn>
                              </p:par>
                              <p:par>
                                <p:cTn id="12" presetID="9" presetClass="emph" presetSubtype="0" grpId="0" nodeType="withEffect">
                                  <p:stCondLst>
                                    <p:cond delay="0"/>
                                  </p:stCondLst>
                                  <p:childTnLst>
                                    <p:set>
                                      <p:cBhvr>
                                        <p:cTn id="13" dur="indefinite"/>
                                        <p:tgtEl>
                                          <p:spTgt spid="7"/>
                                        </p:tgtEl>
                                        <p:attrNameLst>
                                          <p:attrName>style.opacity</p:attrName>
                                        </p:attrNameLst>
                                      </p:cBhvr>
                                      <p:to>
                                        <p:strVal val="0.25"/>
                                      </p:to>
                                    </p:set>
                                    <p:animEffect filter="image" prLst="opacity: 0.25">
                                      <p:cBhvr rctx="IE">
                                        <p:cTn id="14" dur="indefinite"/>
                                        <p:tgtEl>
                                          <p:spTgt spid="7"/>
                                        </p:tgtEl>
                                      </p:cBhvr>
                                    </p:animEffect>
                                  </p:childTnLst>
                                </p:cTn>
                              </p:par>
                              <p:par>
                                <p:cTn id="15" presetID="9" presetClass="emph" presetSubtype="0" grpId="0" nodeType="withEffect">
                                  <p:stCondLst>
                                    <p:cond delay="0"/>
                                  </p:stCondLst>
                                  <p:childTnLst>
                                    <p:set>
                                      <p:cBhvr>
                                        <p:cTn id="16" dur="indefinite"/>
                                        <p:tgtEl>
                                          <p:spTgt spid="11"/>
                                        </p:tgtEl>
                                        <p:attrNameLst>
                                          <p:attrName>style.opacity</p:attrName>
                                        </p:attrNameLst>
                                      </p:cBhvr>
                                      <p:to>
                                        <p:strVal val="0.25"/>
                                      </p:to>
                                    </p:set>
                                    <p:animEffect filter="image" prLst="opacity: 0.25">
                                      <p:cBhvr rctx="IE">
                                        <p:cTn id="17" dur="indefinite"/>
                                        <p:tgtEl>
                                          <p:spTgt spid="11"/>
                                        </p:tgtEl>
                                      </p:cBhvr>
                                    </p:animEffect>
                                  </p:childTnLst>
                                </p:cTn>
                              </p:par>
                              <p:par>
                                <p:cTn id="18" presetID="9" presetClass="emph" presetSubtype="0" grpId="0" nodeType="withEffect">
                                  <p:stCondLst>
                                    <p:cond delay="0"/>
                                  </p:stCondLst>
                                  <p:childTnLst>
                                    <p:set>
                                      <p:cBhvr>
                                        <p:cTn id="19" dur="indefinite"/>
                                        <p:tgtEl>
                                          <p:spTgt spid="9"/>
                                        </p:tgtEl>
                                        <p:attrNameLst>
                                          <p:attrName>style.opacity</p:attrName>
                                        </p:attrNameLst>
                                      </p:cBhvr>
                                      <p:to>
                                        <p:strVal val="0.25"/>
                                      </p:to>
                                    </p:set>
                                    <p:animEffect filter="image" prLst="opacity: 0.25">
                                      <p:cBhvr rctx="IE">
                                        <p:cTn id="20" dur="indefinite"/>
                                        <p:tgtEl>
                                          <p:spTgt spid="9"/>
                                        </p:tgtEl>
                                      </p:cBhvr>
                                    </p:animEffect>
                                  </p:childTnLst>
                                </p:cTn>
                              </p:par>
                              <p:par>
                                <p:cTn id="21" presetID="9" presetClass="emph" presetSubtype="0" grpId="0" nodeType="withEffect">
                                  <p:stCondLst>
                                    <p:cond delay="0"/>
                                  </p:stCondLst>
                                  <p:childTnLst>
                                    <p:set>
                                      <p:cBhvr>
                                        <p:cTn id="22" dur="indefinite"/>
                                        <p:tgtEl>
                                          <p:spTgt spid="12"/>
                                        </p:tgtEl>
                                        <p:attrNameLst>
                                          <p:attrName>style.opacity</p:attrName>
                                        </p:attrNameLst>
                                      </p:cBhvr>
                                      <p:to>
                                        <p:strVal val="0.25"/>
                                      </p:to>
                                    </p:set>
                                    <p:animEffect filter="image" prLst="opacity: 0.25">
                                      <p:cBhvr rctx="IE">
                                        <p:cTn id="23" dur="indefinite"/>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9" grpId="0"/>
      <p:bldP spid="10"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4" name="Text Placeholder 3">
            <a:extLst>
              <a:ext uri="{FF2B5EF4-FFF2-40B4-BE49-F238E27FC236}">
                <a16:creationId xmlns:a16="http://schemas.microsoft.com/office/drawing/2014/main" id="{AA71016F-880B-BB4F-ACFB-C0446D0005E5}"/>
              </a:ext>
            </a:extLst>
          </p:cNvPr>
          <p:cNvSpPr txBox="1">
            <a:spLocks/>
          </p:cNvSpPr>
          <p:nvPr/>
        </p:nvSpPr>
        <p:spPr>
          <a:xfrm>
            <a:off x="851450" y="1126434"/>
            <a:ext cx="11119339" cy="1147913"/>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525" lvl="1" indent="0">
              <a:lnSpc>
                <a:spcPct val="100000"/>
              </a:lnSpc>
              <a:buNone/>
            </a:pPr>
            <a:r>
              <a:rPr lang="en-US" sz="2200" b="1" dirty="0"/>
              <a:t>You should evaluate the results of your study in which section of the manuscript?</a:t>
            </a:r>
          </a:p>
          <a:p>
            <a:pPr marL="9525" lvl="1" indent="0">
              <a:lnSpc>
                <a:spcPct val="100000"/>
              </a:lnSpc>
              <a:buNone/>
            </a:pPr>
            <a:r>
              <a:rPr lang="en-US" sz="2000" i="1" dirty="0"/>
              <a:t>Select the correct answer</a:t>
            </a:r>
            <a:r>
              <a:rPr lang="en-US" sz="2000" dirty="0"/>
              <a:t>. </a:t>
            </a:r>
            <a:endParaRPr lang="en-US" b="1" dirty="0">
              <a:latin typeface="Arial" panose="020B0604020202020204" pitchFamily="34" charset="0"/>
              <a:ea typeface="Roboto Medium" panose="02000000000000000000" pitchFamily="2" charset="0"/>
            </a:endParaRPr>
          </a:p>
        </p:txBody>
      </p:sp>
      <p:sp>
        <p:nvSpPr>
          <p:cNvPr id="6" name="TextBox 5">
            <a:extLst>
              <a:ext uri="{FF2B5EF4-FFF2-40B4-BE49-F238E27FC236}">
                <a16:creationId xmlns:a16="http://schemas.microsoft.com/office/drawing/2014/main" id="{12691EB4-144E-E446-AEE8-CFB0E712BF2B}"/>
              </a:ext>
            </a:extLst>
          </p:cNvPr>
          <p:cNvSpPr txBox="1"/>
          <p:nvPr/>
        </p:nvSpPr>
        <p:spPr>
          <a:xfrm>
            <a:off x="838197" y="2148242"/>
            <a:ext cx="1986954" cy="400110"/>
          </a:xfrm>
          <a:prstGeom prst="rect">
            <a:avLst/>
          </a:prstGeom>
          <a:noFill/>
        </p:spPr>
        <p:txBody>
          <a:bodyPr wrap="square" rtlCol="0">
            <a:spAutoFit/>
          </a:bodyPr>
          <a:lstStyle/>
          <a:p>
            <a:pPr marL="290513" indent="-290513">
              <a:buClr>
                <a:srgbClr val="009FB0"/>
              </a:buClr>
              <a:buFont typeface="Arial" panose="020B0604020202020204" pitchFamily="34" charset="0"/>
              <a:buChar char="•"/>
            </a:pPr>
            <a:r>
              <a:rPr lang="en-US" sz="2000" dirty="0"/>
              <a:t>Title</a:t>
            </a:r>
          </a:p>
        </p:txBody>
      </p:sp>
      <p:sp>
        <p:nvSpPr>
          <p:cNvPr id="7" name="TextBox 6">
            <a:extLst>
              <a:ext uri="{FF2B5EF4-FFF2-40B4-BE49-F238E27FC236}">
                <a16:creationId xmlns:a16="http://schemas.microsoft.com/office/drawing/2014/main" id="{BE705F94-31E2-E645-BE5E-61192816C4D9}"/>
              </a:ext>
            </a:extLst>
          </p:cNvPr>
          <p:cNvSpPr txBox="1"/>
          <p:nvPr/>
        </p:nvSpPr>
        <p:spPr>
          <a:xfrm>
            <a:off x="838201" y="2688392"/>
            <a:ext cx="1986953"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Abstract</a:t>
            </a:r>
          </a:p>
        </p:txBody>
      </p:sp>
      <p:sp>
        <p:nvSpPr>
          <p:cNvPr id="11" name="TextBox 10">
            <a:extLst>
              <a:ext uri="{FF2B5EF4-FFF2-40B4-BE49-F238E27FC236}">
                <a16:creationId xmlns:a16="http://schemas.microsoft.com/office/drawing/2014/main" id="{8CBA9328-EC7D-F145-A522-A066DC0A9017}"/>
              </a:ext>
            </a:extLst>
          </p:cNvPr>
          <p:cNvSpPr txBox="1"/>
          <p:nvPr/>
        </p:nvSpPr>
        <p:spPr>
          <a:xfrm>
            <a:off x="838196" y="3312951"/>
            <a:ext cx="1986952"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Introduction</a:t>
            </a:r>
          </a:p>
        </p:txBody>
      </p:sp>
      <p:sp>
        <p:nvSpPr>
          <p:cNvPr id="9" name="TextBox 8">
            <a:extLst>
              <a:ext uri="{FF2B5EF4-FFF2-40B4-BE49-F238E27FC236}">
                <a16:creationId xmlns:a16="http://schemas.microsoft.com/office/drawing/2014/main" id="{A0A59F5B-8702-F247-B23A-0C3AB0317885}"/>
              </a:ext>
            </a:extLst>
          </p:cNvPr>
          <p:cNvSpPr txBox="1"/>
          <p:nvPr/>
        </p:nvSpPr>
        <p:spPr>
          <a:xfrm>
            <a:off x="838200" y="3937510"/>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Methods</a:t>
            </a:r>
          </a:p>
        </p:txBody>
      </p:sp>
      <p:sp>
        <p:nvSpPr>
          <p:cNvPr id="10" name="TextBox 9">
            <a:extLst>
              <a:ext uri="{FF2B5EF4-FFF2-40B4-BE49-F238E27FC236}">
                <a16:creationId xmlns:a16="http://schemas.microsoft.com/office/drawing/2014/main" id="{9246C869-F832-6041-8B7C-F0F4D648EB06}"/>
              </a:ext>
            </a:extLst>
          </p:cNvPr>
          <p:cNvSpPr txBox="1"/>
          <p:nvPr/>
        </p:nvSpPr>
        <p:spPr>
          <a:xfrm>
            <a:off x="838200" y="4562069"/>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Results</a:t>
            </a:r>
          </a:p>
        </p:txBody>
      </p:sp>
      <p:sp>
        <p:nvSpPr>
          <p:cNvPr id="12" name="TextBox 11">
            <a:extLst>
              <a:ext uri="{FF2B5EF4-FFF2-40B4-BE49-F238E27FC236}">
                <a16:creationId xmlns:a16="http://schemas.microsoft.com/office/drawing/2014/main" id="{F7FC39D8-BC4C-5044-9568-2B57ABDAF430}"/>
              </a:ext>
            </a:extLst>
          </p:cNvPr>
          <p:cNvSpPr txBox="1"/>
          <p:nvPr/>
        </p:nvSpPr>
        <p:spPr>
          <a:xfrm>
            <a:off x="838200" y="5186628"/>
            <a:ext cx="198695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Discussion</a:t>
            </a:r>
          </a:p>
        </p:txBody>
      </p:sp>
    </p:spTree>
    <p:extLst>
      <p:ext uri="{BB962C8B-B14F-4D97-AF65-F5344CB8AC3E}">
        <p14:creationId xmlns:p14="http://schemas.microsoft.com/office/powerpoint/2010/main" val="728793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childTnLst>
                                    <p:set>
                                      <p:cBhvr override="childStyle">
                                        <p:cTn id="6" dur="500" fill="hold"/>
                                        <p:tgtEl>
                                          <p:spTgt spid="12"/>
                                        </p:tgtEl>
                                        <p:attrNameLst>
                                          <p:attrName>style.color</p:attrName>
                                        </p:attrNameLst>
                                      </p:cBhvr>
                                      <p:to>
                                        <p:clrVal>
                                          <a:srgbClr val="942092"/>
                                        </p:clrVal>
                                      </p:to>
                                    </p:set>
                                    <p:set>
                                      <p:cBhvr>
                                        <p:cTn id="7" dur="500" fill="hold"/>
                                        <p:tgtEl>
                                          <p:spTgt spid="12"/>
                                        </p:tgtEl>
                                        <p:attrNameLst>
                                          <p:attrName>fillcolor</p:attrName>
                                        </p:attrNameLst>
                                      </p:cBhvr>
                                      <p:to>
                                        <p:clrVal>
                                          <a:srgbClr val="942092"/>
                                        </p:clrVal>
                                      </p:to>
                                    </p:set>
                                    <p:set>
                                      <p:cBhvr>
                                        <p:cTn id="8" dur="500" fill="hold"/>
                                        <p:tgtEl>
                                          <p:spTgt spid="12"/>
                                        </p:tgtEl>
                                        <p:attrNameLst>
                                          <p:attrName>fill.type</p:attrName>
                                        </p:attrNameLst>
                                      </p:cBhvr>
                                      <p:to>
                                        <p:strVal val="solid"/>
                                      </p:to>
                                    </p:set>
                                  </p:childTnLst>
                                </p:cTn>
                              </p:par>
                              <p:par>
                                <p:cTn id="9" presetID="9" presetClass="emph" presetSubtype="0" grpId="0" nodeType="withEffect">
                                  <p:stCondLst>
                                    <p:cond delay="0"/>
                                  </p:stCondLst>
                                  <p:childTnLst>
                                    <p:set>
                                      <p:cBhvr>
                                        <p:cTn id="10" dur="indefinite"/>
                                        <p:tgtEl>
                                          <p:spTgt spid="6"/>
                                        </p:tgtEl>
                                        <p:attrNameLst>
                                          <p:attrName>style.opacity</p:attrName>
                                        </p:attrNameLst>
                                      </p:cBhvr>
                                      <p:to>
                                        <p:strVal val="0.25"/>
                                      </p:to>
                                    </p:set>
                                    <p:animEffect filter="image" prLst="opacity: 0.25">
                                      <p:cBhvr rctx="IE">
                                        <p:cTn id="11" dur="indefinite"/>
                                        <p:tgtEl>
                                          <p:spTgt spid="6"/>
                                        </p:tgtEl>
                                      </p:cBhvr>
                                    </p:animEffect>
                                  </p:childTnLst>
                                </p:cTn>
                              </p:par>
                              <p:par>
                                <p:cTn id="12" presetID="9" presetClass="emph" presetSubtype="0" grpId="0" nodeType="withEffect">
                                  <p:stCondLst>
                                    <p:cond delay="0"/>
                                  </p:stCondLst>
                                  <p:childTnLst>
                                    <p:set>
                                      <p:cBhvr>
                                        <p:cTn id="13" dur="indefinite"/>
                                        <p:tgtEl>
                                          <p:spTgt spid="7"/>
                                        </p:tgtEl>
                                        <p:attrNameLst>
                                          <p:attrName>style.opacity</p:attrName>
                                        </p:attrNameLst>
                                      </p:cBhvr>
                                      <p:to>
                                        <p:strVal val="0.25"/>
                                      </p:to>
                                    </p:set>
                                    <p:animEffect filter="image" prLst="opacity: 0.25">
                                      <p:cBhvr rctx="IE">
                                        <p:cTn id="14" dur="indefinite"/>
                                        <p:tgtEl>
                                          <p:spTgt spid="7"/>
                                        </p:tgtEl>
                                      </p:cBhvr>
                                    </p:animEffect>
                                  </p:childTnLst>
                                </p:cTn>
                              </p:par>
                              <p:par>
                                <p:cTn id="15" presetID="9" presetClass="emph" presetSubtype="0" grpId="0" nodeType="withEffect">
                                  <p:stCondLst>
                                    <p:cond delay="0"/>
                                  </p:stCondLst>
                                  <p:childTnLst>
                                    <p:set>
                                      <p:cBhvr>
                                        <p:cTn id="16" dur="indefinite"/>
                                        <p:tgtEl>
                                          <p:spTgt spid="11"/>
                                        </p:tgtEl>
                                        <p:attrNameLst>
                                          <p:attrName>style.opacity</p:attrName>
                                        </p:attrNameLst>
                                      </p:cBhvr>
                                      <p:to>
                                        <p:strVal val="0.25"/>
                                      </p:to>
                                    </p:set>
                                    <p:animEffect filter="image" prLst="opacity: 0.25">
                                      <p:cBhvr rctx="IE">
                                        <p:cTn id="17" dur="indefinite"/>
                                        <p:tgtEl>
                                          <p:spTgt spid="11"/>
                                        </p:tgtEl>
                                      </p:cBhvr>
                                    </p:animEffect>
                                  </p:childTnLst>
                                </p:cTn>
                              </p:par>
                              <p:par>
                                <p:cTn id="18" presetID="9" presetClass="emph" presetSubtype="0" grpId="0" nodeType="withEffect">
                                  <p:stCondLst>
                                    <p:cond delay="0"/>
                                  </p:stCondLst>
                                  <p:childTnLst>
                                    <p:set>
                                      <p:cBhvr>
                                        <p:cTn id="19" dur="indefinite"/>
                                        <p:tgtEl>
                                          <p:spTgt spid="9"/>
                                        </p:tgtEl>
                                        <p:attrNameLst>
                                          <p:attrName>style.opacity</p:attrName>
                                        </p:attrNameLst>
                                      </p:cBhvr>
                                      <p:to>
                                        <p:strVal val="0.25"/>
                                      </p:to>
                                    </p:set>
                                    <p:animEffect filter="image" prLst="opacity: 0.25">
                                      <p:cBhvr rctx="IE">
                                        <p:cTn id="20" dur="indefinite"/>
                                        <p:tgtEl>
                                          <p:spTgt spid="9"/>
                                        </p:tgtEl>
                                      </p:cBhvr>
                                    </p:animEffect>
                                  </p:childTnLst>
                                </p:cTn>
                              </p:par>
                              <p:par>
                                <p:cTn id="21" presetID="9" presetClass="emph" presetSubtype="0" grpId="0" nodeType="withEffect">
                                  <p:stCondLst>
                                    <p:cond delay="0"/>
                                  </p:stCondLst>
                                  <p:childTnLst>
                                    <p:set>
                                      <p:cBhvr>
                                        <p:cTn id="22" dur="indefinite"/>
                                        <p:tgtEl>
                                          <p:spTgt spid="10"/>
                                        </p:tgtEl>
                                        <p:attrNameLst>
                                          <p:attrName>style.opacity</p:attrName>
                                        </p:attrNameLst>
                                      </p:cBhvr>
                                      <p:to>
                                        <p:strVal val="0.25"/>
                                      </p:to>
                                    </p:set>
                                    <p:animEffect filter="image" prLst="opacity: 0.25">
                                      <p:cBhvr rctx="IE">
                                        <p:cTn id="23" dur="indefinite"/>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9" grpId="0"/>
      <p:bldP spid="10"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26263F8-548A-454B-B6A0-A59783F2DE38}"/>
              </a:ext>
            </a:extLst>
          </p:cNvPr>
          <p:cNvSpPr>
            <a:spLocks noGrp="1"/>
          </p:cNvSpPr>
          <p:nvPr>
            <p:ph type="subTitle" idx="4294967295"/>
          </p:nvPr>
        </p:nvSpPr>
        <p:spPr>
          <a:xfrm>
            <a:off x="838200" y="2601913"/>
            <a:ext cx="9144000" cy="2715401"/>
          </a:xfrm>
          <a:prstGeom prst="rect">
            <a:avLst/>
          </a:prstGeom>
        </p:spPr>
        <p:txBody>
          <a:bodyPr>
            <a:normAutofit/>
          </a:bodyPr>
          <a:lstStyle/>
          <a:p>
            <a:pPr marL="0" indent="0" algn="l">
              <a:lnSpc>
                <a:spcPct val="100000"/>
              </a:lnSpc>
              <a:buNone/>
            </a:pPr>
            <a:r>
              <a:rPr lang="en-US" sz="6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Manuscript Revision</a:t>
            </a:r>
            <a:endParaRPr lang="en-US" sz="6000" b="1" dirty="0">
              <a:latin typeface="Arial Narrow" panose="020B0604020202020204" pitchFamily="34" charset="0"/>
              <a:cs typeface="Arial Narrow" panose="020B0604020202020204" pitchFamily="34" charset="0"/>
            </a:endParaRPr>
          </a:p>
        </p:txBody>
      </p:sp>
      <p:sp>
        <p:nvSpPr>
          <p:cNvPr id="6" name="Title 1">
            <a:extLst>
              <a:ext uri="{FF2B5EF4-FFF2-40B4-BE49-F238E27FC236}">
                <a16:creationId xmlns:a16="http://schemas.microsoft.com/office/drawing/2014/main" id="{736A635A-E6E8-E742-885E-A7F1A8B3D057}"/>
              </a:ext>
            </a:extLst>
          </p:cNvPr>
          <p:cNvSpPr txBox="1">
            <a:spLocks/>
          </p:cNvSpPr>
          <p:nvPr/>
        </p:nvSpPr>
        <p:spPr>
          <a:xfrm>
            <a:off x="849314" y="1540686"/>
            <a:ext cx="8337462" cy="52066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REVIEW: Module 3</a:t>
            </a:r>
            <a:endParaRPr lang="en-US" sz="5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4529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638C-EE34-4D47-9AFC-C37FA8C2D310}"/>
              </a:ext>
            </a:extLst>
          </p:cNvPr>
          <p:cNvSpPr>
            <a:spLocks noGrp="1"/>
          </p:cNvSpPr>
          <p:nvPr>
            <p:ph type="title" idx="4294967295"/>
          </p:nvPr>
        </p:nvSpPr>
        <p:spPr>
          <a:xfrm>
            <a:off x="849314" y="272683"/>
            <a:ext cx="8337462" cy="520667"/>
          </a:xfrm>
          <a:prstGeom prst="rect">
            <a:avLst/>
          </a:prstGeom>
        </p:spPr>
        <p:txBody>
          <a:bodyPr anchor="ctr">
            <a:noAutofit/>
          </a:bodyPr>
          <a:lstStyle/>
          <a:p>
            <a:pPr lvl="0">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Module 3: Review</a:t>
            </a:r>
            <a:endParaRPr lang="en-US" sz="2800" b="1"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0E1034E9-30E9-B74B-BC69-DB6B63666639}"/>
              </a:ext>
            </a:extLst>
          </p:cNvPr>
          <p:cNvSpPr>
            <a:spLocks noGrp="1"/>
          </p:cNvSpPr>
          <p:nvPr>
            <p:ph type="body" sz="half" idx="4294967295"/>
          </p:nvPr>
        </p:nvSpPr>
        <p:spPr>
          <a:xfrm>
            <a:off x="849313" y="1351098"/>
            <a:ext cx="6375659" cy="4155802"/>
          </a:xfrm>
          <a:prstGeom prst="rect">
            <a:avLst/>
          </a:prstGeom>
        </p:spPr>
        <p:txBody>
          <a:bodyPr>
            <a:normAutofit/>
          </a:bodyPr>
          <a:lstStyle/>
          <a:p>
            <a:pPr marL="0" indent="0">
              <a:lnSpc>
                <a:spcPct val="100000"/>
              </a:lnSpc>
              <a:buClr>
                <a:srgbClr val="009FB0"/>
              </a:buClr>
              <a:buNone/>
            </a:pPr>
            <a:r>
              <a:rPr lang="en-US" sz="2200" b="1" dirty="0">
                <a:solidFill>
                  <a:schemeClr val="tx1"/>
                </a:solidFill>
                <a:latin typeface="Arial" panose="020B0604020202020204" pitchFamily="34" charset="0"/>
                <a:ea typeface="Roboto Medium" panose="02000000000000000000" pitchFamily="2" charset="0"/>
                <a:cs typeface="Arial" panose="020B0604020202020204" pitchFamily="34" charset="0"/>
              </a:rPr>
              <a:t>In Module 3, you learned how to</a:t>
            </a:r>
            <a:r>
              <a:rPr lang="en-US" sz="2200" dirty="0">
                <a:solidFill>
                  <a:schemeClr val="tx1"/>
                </a:solidFill>
                <a:latin typeface="Arial" panose="020B0604020202020204" pitchFamily="34" charset="0"/>
                <a:ea typeface="Roboto" panose="02000000000000000000" pitchFamily="2" charset="0"/>
                <a:cs typeface="Arial" panose="020B0604020202020204" pitchFamily="34" charset="0"/>
              </a:rPr>
              <a:t>:</a:t>
            </a:r>
          </a:p>
          <a:p>
            <a:pPr marL="292608" indent="-292608">
              <a:lnSpc>
                <a:spcPct val="100000"/>
              </a:lnSpc>
              <a:buClr>
                <a:srgbClr val="009FB0"/>
              </a:buClr>
            </a:pPr>
            <a:r>
              <a:rPr lang="en-US" sz="2000" dirty="0"/>
              <a:t>Understand the importance of revision to the scientific writing process.</a:t>
            </a:r>
          </a:p>
          <a:p>
            <a:pPr marL="292608" indent="-292608">
              <a:lnSpc>
                <a:spcPct val="100000"/>
              </a:lnSpc>
              <a:buClr>
                <a:srgbClr val="009FB0"/>
              </a:buClr>
            </a:pPr>
            <a:r>
              <a:rPr lang="en-US" sz="2000" dirty="0"/>
              <a:t>Follow the proper methods for analyzing and reviewing scientific papers.</a:t>
            </a:r>
          </a:p>
          <a:p>
            <a:pPr marL="292608" indent="-292608">
              <a:lnSpc>
                <a:spcPct val="100000"/>
              </a:lnSpc>
              <a:buClr>
                <a:srgbClr val="009FB0"/>
              </a:buClr>
            </a:pPr>
            <a:r>
              <a:rPr lang="en-US" sz="2000" dirty="0"/>
              <a:t>Request feedback from your peers and outside experts.</a:t>
            </a:r>
          </a:p>
          <a:p>
            <a:pPr marL="292608" indent="-292608">
              <a:lnSpc>
                <a:spcPct val="100000"/>
              </a:lnSpc>
              <a:buClr>
                <a:srgbClr val="009FB0"/>
              </a:buClr>
            </a:pPr>
            <a:r>
              <a:rPr lang="en-US" sz="2000" dirty="0"/>
              <a:t>Improve your writing through reviewing others’ work.</a:t>
            </a:r>
          </a:p>
        </p:txBody>
      </p:sp>
    </p:spTree>
    <p:extLst>
      <p:ext uri="{BB962C8B-B14F-4D97-AF65-F5344CB8AC3E}">
        <p14:creationId xmlns:p14="http://schemas.microsoft.com/office/powerpoint/2010/main" val="3281600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26263F8-548A-454B-B6A0-A59783F2DE38}"/>
              </a:ext>
            </a:extLst>
          </p:cNvPr>
          <p:cNvSpPr>
            <a:spLocks noGrp="1"/>
          </p:cNvSpPr>
          <p:nvPr>
            <p:ph type="subTitle" idx="4294967295"/>
          </p:nvPr>
        </p:nvSpPr>
        <p:spPr>
          <a:xfrm>
            <a:off x="838200" y="2601913"/>
            <a:ext cx="10124552" cy="2100716"/>
          </a:xfrm>
          <a:prstGeom prst="rect">
            <a:avLst/>
          </a:prstGeom>
        </p:spPr>
        <p:txBody>
          <a:bodyPr>
            <a:normAutofit/>
          </a:bodyPr>
          <a:lstStyle/>
          <a:p>
            <a:pPr marL="0" indent="0" algn="l">
              <a:buNone/>
            </a:pPr>
            <a:r>
              <a:rPr lang="en-US" sz="6000" b="1" dirty="0">
                <a:solidFill>
                  <a:srgbClr val="047C88"/>
                </a:solidFill>
                <a:latin typeface="Arial Narrow" panose="020B0604020202020204" pitchFamily="34" charset="0"/>
                <a:ea typeface="Roboto Black" panose="02000000000000000000" pitchFamily="2" charset="0"/>
                <a:cs typeface="Arial Narrow" panose="020B0604020202020204" pitchFamily="34" charset="0"/>
              </a:rPr>
              <a:t>Wrapping Up</a:t>
            </a:r>
            <a:endParaRPr lang="en-US" sz="6000" b="1" dirty="0">
              <a:latin typeface="Arial Narrow" panose="020B0604020202020204" pitchFamily="34" charset="0"/>
              <a:ea typeface="Roboto Black" panose="02000000000000000000" pitchFamily="2" charset="0"/>
              <a:cs typeface="Arial Narrow" panose="020B0604020202020204" pitchFamily="34" charset="0"/>
            </a:endParaRPr>
          </a:p>
        </p:txBody>
      </p:sp>
      <p:sp>
        <p:nvSpPr>
          <p:cNvPr id="6" name="Title 1">
            <a:extLst>
              <a:ext uri="{FF2B5EF4-FFF2-40B4-BE49-F238E27FC236}">
                <a16:creationId xmlns:a16="http://schemas.microsoft.com/office/drawing/2014/main" id="{736A635A-E6E8-E742-885E-A7F1A8B3D057}"/>
              </a:ext>
            </a:extLst>
          </p:cNvPr>
          <p:cNvSpPr txBox="1">
            <a:spLocks/>
          </p:cNvSpPr>
          <p:nvPr/>
        </p:nvSpPr>
        <p:spPr>
          <a:xfrm>
            <a:off x="849314" y="1540686"/>
            <a:ext cx="8337462" cy="52066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2400" b="1" dirty="0">
                <a:solidFill>
                  <a:prstClr val="white"/>
                </a:solidFill>
                <a:latin typeface="Arial" panose="020B0604020202020204" pitchFamily="34" charset="0"/>
                <a:ea typeface="Roboto Black" panose="02000000000000000000" pitchFamily="2" charset="0"/>
                <a:cs typeface="Arial" panose="020B0604020202020204" pitchFamily="34" charset="0"/>
              </a:rPr>
              <a:t>Module 4</a:t>
            </a:r>
            <a:endParaRPr lang="en-US" sz="5400" b="1" dirty="0">
              <a:latin typeface="Arial" panose="020B0604020202020204" pitchFamily="34" charset="0"/>
              <a:ea typeface="Roboto Black" panose="02000000000000000000" pitchFamily="2" charset="0"/>
              <a:cs typeface="Arial" panose="020B0604020202020204" pitchFamily="34" charset="0"/>
            </a:endParaRPr>
          </a:p>
        </p:txBody>
      </p:sp>
    </p:spTree>
    <p:extLst>
      <p:ext uri="{BB962C8B-B14F-4D97-AF65-F5344CB8AC3E}">
        <p14:creationId xmlns:p14="http://schemas.microsoft.com/office/powerpoint/2010/main" val="3474609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638C-EE34-4D47-9AFC-C37FA8C2D310}"/>
              </a:ext>
            </a:extLst>
          </p:cNvPr>
          <p:cNvSpPr>
            <a:spLocks noGrp="1"/>
          </p:cNvSpPr>
          <p:nvPr>
            <p:ph type="title" idx="4294967295"/>
          </p:nvPr>
        </p:nvSpPr>
        <p:spPr>
          <a:xfrm>
            <a:off x="849314" y="272683"/>
            <a:ext cx="8337462" cy="520667"/>
          </a:xfrm>
          <a:prstGeom prst="rect">
            <a:avLst/>
          </a:prstGeom>
        </p:spPr>
        <p:txBody>
          <a:bodyPr anchor="ctr">
            <a:noAutofit/>
          </a:bodyPr>
          <a:lstStyle/>
          <a:p>
            <a:pPr lvl="0">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Module 3: Review</a:t>
            </a:r>
            <a:endParaRPr lang="en-US" sz="2800" b="1" dirty="0">
              <a:latin typeface="Arial" panose="020B0604020202020204" pitchFamily="34" charset="0"/>
              <a:cs typeface="Arial" panose="020B0604020202020204" pitchFamily="34" charset="0"/>
            </a:endParaRPr>
          </a:p>
        </p:txBody>
      </p:sp>
      <p:sp>
        <p:nvSpPr>
          <p:cNvPr id="6" name="Text Placeholder 3">
            <a:extLst>
              <a:ext uri="{FF2B5EF4-FFF2-40B4-BE49-F238E27FC236}">
                <a16:creationId xmlns:a16="http://schemas.microsoft.com/office/drawing/2014/main" id="{E62E5071-ED1A-854B-B21A-919AFFB56259}"/>
              </a:ext>
            </a:extLst>
          </p:cNvPr>
          <p:cNvSpPr txBox="1">
            <a:spLocks/>
          </p:cNvSpPr>
          <p:nvPr/>
        </p:nvSpPr>
        <p:spPr>
          <a:xfrm>
            <a:off x="849313" y="1351098"/>
            <a:ext cx="6375659" cy="415580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Clr>
                <a:srgbClr val="009FB0"/>
              </a:buClr>
              <a:buFont typeface="Arial" panose="020B0604020202020204" pitchFamily="34" charset="0"/>
              <a:buNone/>
            </a:pPr>
            <a:r>
              <a:rPr lang="en-US" sz="2400" b="1"/>
              <a:t>To develop your writing style and scientific voice:</a:t>
            </a:r>
          </a:p>
          <a:p>
            <a:pPr>
              <a:lnSpc>
                <a:spcPct val="100000"/>
              </a:lnSpc>
              <a:buClr>
                <a:srgbClr val="009FB0"/>
              </a:buClr>
            </a:pPr>
            <a:r>
              <a:rPr lang="en-US" sz="2000"/>
              <a:t>Make informed choices about content and organization.</a:t>
            </a:r>
          </a:p>
          <a:p>
            <a:pPr>
              <a:lnSpc>
                <a:spcPct val="100000"/>
              </a:lnSpc>
              <a:buClr>
                <a:srgbClr val="009FB0"/>
              </a:buClr>
            </a:pPr>
            <a:r>
              <a:rPr lang="en-US" sz="2000"/>
              <a:t>Keep things simple. </a:t>
            </a:r>
          </a:p>
          <a:p>
            <a:pPr>
              <a:lnSpc>
                <a:spcPct val="100000"/>
              </a:lnSpc>
              <a:buClr>
                <a:srgbClr val="009FB0"/>
              </a:buClr>
            </a:pPr>
            <a:r>
              <a:rPr lang="en-US" sz="2000"/>
              <a:t>Avoid using jargon, acronyms or abbreviations.</a:t>
            </a:r>
          </a:p>
          <a:p>
            <a:pPr>
              <a:lnSpc>
                <a:spcPct val="100000"/>
              </a:lnSpc>
              <a:buClr>
                <a:srgbClr val="009FB0"/>
              </a:buClr>
            </a:pPr>
            <a:r>
              <a:rPr lang="en-US" sz="2000"/>
              <a:t>Read the literature and adopt the language used in scientific publications. </a:t>
            </a:r>
          </a:p>
          <a:p>
            <a:pPr>
              <a:lnSpc>
                <a:spcPct val="100000"/>
              </a:lnSpc>
              <a:buClr>
                <a:srgbClr val="009FB0"/>
              </a:buClr>
            </a:pPr>
            <a:r>
              <a:rPr lang="en-US" sz="2000"/>
              <a:t>Define and label things consistently in your paper.</a:t>
            </a:r>
            <a:endParaRPr lang="en-US" sz="2000" dirty="0"/>
          </a:p>
        </p:txBody>
      </p:sp>
    </p:spTree>
    <p:extLst>
      <p:ext uri="{BB962C8B-B14F-4D97-AF65-F5344CB8AC3E}">
        <p14:creationId xmlns:p14="http://schemas.microsoft.com/office/powerpoint/2010/main" val="1094164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638C-EE34-4D47-9AFC-C37FA8C2D310}"/>
              </a:ext>
            </a:extLst>
          </p:cNvPr>
          <p:cNvSpPr>
            <a:spLocks noGrp="1"/>
          </p:cNvSpPr>
          <p:nvPr>
            <p:ph type="title" idx="4294967295"/>
          </p:nvPr>
        </p:nvSpPr>
        <p:spPr>
          <a:xfrm>
            <a:off x="849314" y="272683"/>
            <a:ext cx="8337462" cy="520667"/>
          </a:xfrm>
          <a:prstGeom prst="rect">
            <a:avLst/>
          </a:prstGeom>
        </p:spPr>
        <p:txBody>
          <a:bodyPr anchor="ctr">
            <a:noAutofit/>
          </a:bodyPr>
          <a:lstStyle/>
          <a:p>
            <a:pPr lvl="0">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Module 3: Review</a:t>
            </a:r>
            <a:endParaRPr lang="en-US" sz="2800" b="1"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0E1034E9-30E9-B74B-BC69-DB6B63666639}"/>
              </a:ext>
            </a:extLst>
          </p:cNvPr>
          <p:cNvSpPr>
            <a:spLocks noGrp="1"/>
          </p:cNvSpPr>
          <p:nvPr>
            <p:ph type="body" sz="half" idx="4294967295"/>
          </p:nvPr>
        </p:nvSpPr>
        <p:spPr>
          <a:xfrm>
            <a:off x="849313" y="1351098"/>
            <a:ext cx="6375659" cy="4155802"/>
          </a:xfrm>
          <a:prstGeom prst="rect">
            <a:avLst/>
          </a:prstGeom>
        </p:spPr>
        <p:txBody>
          <a:bodyPr>
            <a:normAutofit/>
          </a:bodyPr>
          <a:lstStyle/>
          <a:p>
            <a:pPr marL="0" indent="0">
              <a:lnSpc>
                <a:spcPct val="100000"/>
              </a:lnSpc>
              <a:buClr>
                <a:srgbClr val="009FB0"/>
              </a:buClr>
              <a:buNone/>
            </a:pPr>
            <a:r>
              <a:rPr lang="en-US" sz="2200" b="1" dirty="0">
                <a:solidFill>
                  <a:schemeClr val="tx1"/>
                </a:solidFill>
                <a:latin typeface="Arial" panose="020B0604020202020204" pitchFamily="34" charset="0"/>
                <a:ea typeface="Roboto Medium" panose="02000000000000000000" pitchFamily="2" charset="0"/>
                <a:cs typeface="Arial" panose="020B0604020202020204" pitchFamily="34" charset="0"/>
              </a:rPr>
              <a:t>Asking for feedback</a:t>
            </a:r>
            <a:endParaRPr lang="en-US" sz="2200" dirty="0">
              <a:solidFill>
                <a:schemeClr val="tx1"/>
              </a:solidFill>
              <a:latin typeface="Arial" panose="020B0604020202020204" pitchFamily="34" charset="0"/>
              <a:ea typeface="Roboto" panose="02000000000000000000" pitchFamily="2" charset="0"/>
              <a:cs typeface="Arial" panose="020B0604020202020204" pitchFamily="34" charset="0"/>
            </a:endParaRPr>
          </a:p>
          <a:p>
            <a:pPr marL="0" indent="0">
              <a:buNone/>
            </a:pPr>
            <a:r>
              <a:rPr lang="en-US" sz="2000" dirty="0"/>
              <a:t>Ask others to review your manuscript!</a:t>
            </a:r>
          </a:p>
          <a:p>
            <a:pPr lvl="1">
              <a:buClr>
                <a:srgbClr val="009FB0"/>
              </a:buClr>
            </a:pPr>
            <a:r>
              <a:rPr lang="en-US" sz="1800" dirty="0"/>
              <a:t>Ask colleagues, friends, co-writers and other collaborators.</a:t>
            </a:r>
          </a:p>
          <a:p>
            <a:pPr lvl="1">
              <a:buClr>
                <a:srgbClr val="009FB0"/>
              </a:buClr>
            </a:pPr>
            <a:r>
              <a:rPr lang="en-US" sz="1800" dirty="0"/>
              <a:t>Contact 3-4 experts outside your organization.</a:t>
            </a:r>
          </a:p>
          <a:p>
            <a:pPr lvl="1">
              <a:buClr>
                <a:srgbClr val="009FB0"/>
              </a:buClr>
            </a:pPr>
            <a:r>
              <a:rPr lang="en-US" sz="1800" dirty="0"/>
              <a:t>Provide guiding questions around any key issues.</a:t>
            </a:r>
          </a:p>
          <a:p>
            <a:pPr lvl="1">
              <a:buClr>
                <a:srgbClr val="009FB0"/>
              </a:buClr>
            </a:pPr>
            <a:r>
              <a:rPr lang="en-US" sz="1800" dirty="0"/>
              <a:t>Collect opinions, suggestions and comments.</a:t>
            </a:r>
          </a:p>
          <a:p>
            <a:pPr lvl="1">
              <a:buClr>
                <a:srgbClr val="009FB0"/>
              </a:buClr>
            </a:pPr>
            <a:r>
              <a:rPr lang="en-US" sz="1800" dirty="0"/>
              <a:t>Incorporate feedback into revision process.</a:t>
            </a:r>
          </a:p>
        </p:txBody>
      </p:sp>
    </p:spTree>
    <p:extLst>
      <p:ext uri="{BB962C8B-B14F-4D97-AF65-F5344CB8AC3E}">
        <p14:creationId xmlns:p14="http://schemas.microsoft.com/office/powerpoint/2010/main" val="3431230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638C-EE34-4D47-9AFC-C37FA8C2D310}"/>
              </a:ext>
            </a:extLst>
          </p:cNvPr>
          <p:cNvSpPr>
            <a:spLocks noGrp="1"/>
          </p:cNvSpPr>
          <p:nvPr>
            <p:ph type="title" idx="4294967295"/>
          </p:nvPr>
        </p:nvSpPr>
        <p:spPr>
          <a:xfrm>
            <a:off x="849314" y="272683"/>
            <a:ext cx="8337462" cy="520667"/>
          </a:xfrm>
          <a:prstGeom prst="rect">
            <a:avLst/>
          </a:prstGeom>
        </p:spPr>
        <p:txBody>
          <a:bodyPr anchor="ctr">
            <a:noAutofit/>
          </a:bodyPr>
          <a:lstStyle/>
          <a:p>
            <a:pPr lvl="0">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Module 3: Review</a:t>
            </a:r>
            <a:endParaRPr lang="en-US" sz="2800" b="1"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0E1034E9-30E9-B74B-BC69-DB6B63666639}"/>
              </a:ext>
            </a:extLst>
          </p:cNvPr>
          <p:cNvSpPr>
            <a:spLocks noGrp="1"/>
          </p:cNvSpPr>
          <p:nvPr>
            <p:ph type="body" sz="half" idx="4294967295"/>
          </p:nvPr>
        </p:nvSpPr>
        <p:spPr>
          <a:xfrm>
            <a:off x="849313" y="1351098"/>
            <a:ext cx="5697261" cy="4155802"/>
          </a:xfrm>
          <a:prstGeom prst="rect">
            <a:avLst/>
          </a:prstGeom>
        </p:spPr>
        <p:txBody>
          <a:bodyPr>
            <a:normAutofit/>
          </a:bodyPr>
          <a:lstStyle/>
          <a:p>
            <a:pPr marL="0" indent="0">
              <a:lnSpc>
                <a:spcPct val="100000"/>
              </a:lnSpc>
              <a:buClr>
                <a:srgbClr val="009FB0"/>
              </a:buClr>
              <a:buNone/>
            </a:pPr>
            <a:r>
              <a:rPr lang="en-US" sz="2400" b="1" dirty="0">
                <a:solidFill>
                  <a:schemeClr val="tx1"/>
                </a:solidFill>
                <a:latin typeface="Arial" panose="020B0604020202020204" pitchFamily="34" charset="0"/>
                <a:ea typeface="Roboto Medium" panose="02000000000000000000" pitchFamily="2" charset="0"/>
                <a:cs typeface="Arial" panose="020B0604020202020204" pitchFamily="34" charset="0"/>
              </a:rPr>
              <a:t>Reading others’ work</a:t>
            </a:r>
            <a:endParaRPr lang="en-US" sz="2400" dirty="0">
              <a:solidFill>
                <a:schemeClr val="tx1"/>
              </a:solidFill>
              <a:latin typeface="Arial" panose="020B0604020202020204" pitchFamily="34" charset="0"/>
              <a:ea typeface="Roboto" panose="02000000000000000000" pitchFamily="2" charset="0"/>
              <a:cs typeface="Arial" panose="020B0604020202020204" pitchFamily="34" charset="0"/>
            </a:endParaRPr>
          </a:p>
          <a:p>
            <a:pPr marL="0" indent="0">
              <a:buNone/>
            </a:pPr>
            <a:r>
              <a:rPr lang="en-US" sz="2400" dirty="0"/>
              <a:t>Developing your skills as an editor by:</a:t>
            </a:r>
          </a:p>
          <a:p>
            <a:pPr lvl="1">
              <a:buClr>
                <a:srgbClr val="009FB0"/>
              </a:buClr>
            </a:pPr>
            <a:r>
              <a:rPr lang="en-US" sz="2000" dirty="0"/>
              <a:t>Reading articles published in peer-reviewed scientific journals.</a:t>
            </a:r>
          </a:p>
          <a:p>
            <a:pPr lvl="1">
              <a:buClr>
                <a:srgbClr val="009FB0"/>
              </a:buClr>
            </a:pPr>
            <a:r>
              <a:rPr lang="en-US" sz="2000" dirty="0"/>
              <a:t>Offering to review your colleagues' manuscripts.</a:t>
            </a:r>
          </a:p>
        </p:txBody>
      </p:sp>
      <p:sp>
        <p:nvSpPr>
          <p:cNvPr id="3" name="Oval 2">
            <a:extLst>
              <a:ext uri="{FF2B5EF4-FFF2-40B4-BE49-F238E27FC236}">
                <a16:creationId xmlns:a16="http://schemas.microsoft.com/office/drawing/2014/main" id="{20181682-CD28-9640-A40C-2CAFF2B974AB}"/>
              </a:ext>
            </a:extLst>
          </p:cNvPr>
          <p:cNvSpPr/>
          <p:nvPr/>
        </p:nvSpPr>
        <p:spPr>
          <a:xfrm>
            <a:off x="7629093" y="2673951"/>
            <a:ext cx="3263023" cy="3263023"/>
          </a:xfrm>
          <a:prstGeom prst="ellipse">
            <a:avLst/>
          </a:prstGeom>
          <a:solidFill>
            <a:srgbClr val="00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t>A finished draft does not become a manuscript that you would be proud to submit without revision.</a:t>
            </a:r>
          </a:p>
        </p:txBody>
      </p:sp>
      <p:pic>
        <p:nvPicPr>
          <p:cNvPr id="6" name="Picture 5">
            <a:extLst>
              <a:ext uri="{FF2B5EF4-FFF2-40B4-BE49-F238E27FC236}">
                <a16:creationId xmlns:a16="http://schemas.microsoft.com/office/drawing/2014/main" id="{C01CF507-BD44-CF47-843E-10D053BA6B90}"/>
              </a:ext>
            </a:extLst>
          </p:cNvPr>
          <p:cNvPicPr>
            <a:picLocks noChangeAspect="1"/>
          </p:cNvPicPr>
          <p:nvPr/>
        </p:nvPicPr>
        <p:blipFill>
          <a:blip r:embed="rId3"/>
          <a:stretch>
            <a:fillRect/>
          </a:stretch>
        </p:blipFill>
        <p:spPr>
          <a:xfrm>
            <a:off x="8165055" y="3293163"/>
            <a:ext cx="2191097" cy="135836"/>
          </a:xfrm>
          <a:prstGeom prst="rect">
            <a:avLst/>
          </a:prstGeom>
        </p:spPr>
      </p:pic>
      <p:pic>
        <p:nvPicPr>
          <p:cNvPr id="7" name="Picture 6">
            <a:extLst>
              <a:ext uri="{FF2B5EF4-FFF2-40B4-BE49-F238E27FC236}">
                <a16:creationId xmlns:a16="http://schemas.microsoft.com/office/drawing/2014/main" id="{7F3BD2FC-E212-474E-B42C-C7D4D1EE8FAD}"/>
              </a:ext>
            </a:extLst>
          </p:cNvPr>
          <p:cNvPicPr>
            <a:picLocks noChangeAspect="1"/>
          </p:cNvPicPr>
          <p:nvPr/>
        </p:nvPicPr>
        <p:blipFill>
          <a:blip r:embed="rId3"/>
          <a:stretch>
            <a:fillRect/>
          </a:stretch>
        </p:blipFill>
        <p:spPr>
          <a:xfrm>
            <a:off x="8165055" y="5165035"/>
            <a:ext cx="2191097" cy="135836"/>
          </a:xfrm>
          <a:prstGeom prst="rect">
            <a:avLst/>
          </a:prstGeom>
        </p:spPr>
      </p:pic>
    </p:spTree>
    <p:extLst>
      <p:ext uri="{BB962C8B-B14F-4D97-AF65-F5344CB8AC3E}">
        <p14:creationId xmlns:p14="http://schemas.microsoft.com/office/powerpoint/2010/main" val="3499456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3CD6064-53E2-0B4D-8D02-E59B479F544C}"/>
              </a:ext>
            </a:extLst>
          </p:cNvPr>
          <p:cNvSpPr txBox="1">
            <a:spLocks/>
          </p:cNvSpPr>
          <p:nvPr/>
        </p:nvSpPr>
        <p:spPr>
          <a:xfrm>
            <a:off x="838199" y="2601913"/>
            <a:ext cx="10217727" cy="103721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6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What questions do you have?</a:t>
            </a:r>
            <a:endParaRPr lang="en-US" sz="6000" b="1" dirty="0">
              <a:latin typeface="Arial Narrow" panose="020B0604020202020204" pitchFamily="34" charset="0"/>
              <a:cs typeface="Arial Narrow" panose="020B0604020202020204" pitchFamily="34" charset="0"/>
            </a:endParaRPr>
          </a:p>
        </p:txBody>
      </p:sp>
      <p:sp>
        <p:nvSpPr>
          <p:cNvPr id="4" name="Title 1">
            <a:extLst>
              <a:ext uri="{FF2B5EF4-FFF2-40B4-BE49-F238E27FC236}">
                <a16:creationId xmlns:a16="http://schemas.microsoft.com/office/drawing/2014/main" id="{37515571-EE17-EB48-B8C8-2A71D2E46025}"/>
              </a:ext>
            </a:extLst>
          </p:cNvPr>
          <p:cNvSpPr txBox="1">
            <a:spLocks/>
          </p:cNvSpPr>
          <p:nvPr/>
        </p:nvSpPr>
        <p:spPr>
          <a:xfrm>
            <a:off x="849314" y="1540686"/>
            <a:ext cx="8337462" cy="52066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Before we move on…	 </a:t>
            </a:r>
            <a:endParaRPr lang="en-US" sz="54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1EB729D-8540-2144-99D7-62F893E51AA9}"/>
              </a:ext>
            </a:extLst>
          </p:cNvPr>
          <p:cNvSpPr txBox="1"/>
          <p:nvPr/>
        </p:nvSpPr>
        <p:spPr>
          <a:xfrm>
            <a:off x="849315" y="5300626"/>
            <a:ext cx="6542086" cy="523220"/>
          </a:xfrm>
          <a:prstGeom prst="rect">
            <a:avLst/>
          </a:prstGeom>
          <a:noFill/>
        </p:spPr>
        <p:txBody>
          <a:bodyPr wrap="square" rtlCol="0">
            <a:spAutoFit/>
          </a:bodyPr>
          <a:lstStyle/>
          <a:p>
            <a:r>
              <a:rPr lang="en-US" sz="1400" dirty="0">
                <a:latin typeface="Arial" panose="020B0604020202020204" pitchFamily="34" charset="0"/>
                <a:ea typeface="Roboto" panose="02000000000000000000" pitchFamily="2" charset="0"/>
              </a:rPr>
              <a:t>Turn to the Knowledge Check section for Module 4 in your workbook and answer the Module 3 review questions.</a:t>
            </a:r>
          </a:p>
        </p:txBody>
      </p:sp>
    </p:spTree>
    <p:extLst>
      <p:ext uri="{BB962C8B-B14F-4D97-AF65-F5344CB8AC3E}">
        <p14:creationId xmlns:p14="http://schemas.microsoft.com/office/powerpoint/2010/main" val="248684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4" name="Text Placeholder 3">
            <a:extLst>
              <a:ext uri="{FF2B5EF4-FFF2-40B4-BE49-F238E27FC236}">
                <a16:creationId xmlns:a16="http://schemas.microsoft.com/office/drawing/2014/main" id="{AA71016F-880B-BB4F-ACFB-C0446D0005E5}"/>
              </a:ext>
            </a:extLst>
          </p:cNvPr>
          <p:cNvSpPr txBox="1">
            <a:spLocks/>
          </p:cNvSpPr>
          <p:nvPr/>
        </p:nvSpPr>
        <p:spPr>
          <a:xfrm>
            <a:off x="851450" y="1013660"/>
            <a:ext cx="11119339" cy="840043"/>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525" lvl="1" indent="0">
              <a:lnSpc>
                <a:spcPct val="100000"/>
              </a:lnSpc>
              <a:buNone/>
            </a:pPr>
            <a:r>
              <a:rPr lang="en-US" sz="2000" b="1" dirty="0"/>
              <a:t>Which of the following activities may help improve your editing skills?</a:t>
            </a:r>
          </a:p>
          <a:p>
            <a:pPr marL="9525" lvl="1" indent="0">
              <a:lnSpc>
                <a:spcPct val="100000"/>
              </a:lnSpc>
              <a:buNone/>
            </a:pPr>
            <a:r>
              <a:rPr lang="en-US" sz="1600" i="1" dirty="0"/>
              <a:t>Select the correct answer</a:t>
            </a:r>
            <a:r>
              <a:rPr lang="en-US" sz="1600" dirty="0"/>
              <a:t>. </a:t>
            </a:r>
            <a:endParaRPr lang="en-US" sz="1600" b="1" dirty="0">
              <a:latin typeface="Arial" panose="020B0604020202020204" pitchFamily="34" charset="0"/>
              <a:ea typeface="Roboto Medium" panose="02000000000000000000" pitchFamily="2" charset="0"/>
            </a:endParaRPr>
          </a:p>
        </p:txBody>
      </p:sp>
      <p:sp>
        <p:nvSpPr>
          <p:cNvPr id="6" name="TextBox 5">
            <a:extLst>
              <a:ext uri="{FF2B5EF4-FFF2-40B4-BE49-F238E27FC236}">
                <a16:creationId xmlns:a16="http://schemas.microsoft.com/office/drawing/2014/main" id="{12691EB4-144E-E446-AEE8-CFB0E712BF2B}"/>
              </a:ext>
            </a:extLst>
          </p:cNvPr>
          <p:cNvSpPr txBox="1"/>
          <p:nvPr/>
        </p:nvSpPr>
        <p:spPr>
          <a:xfrm>
            <a:off x="838196" y="2148242"/>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Taking a break from reading scientific articles so they won’t influence your writing.</a:t>
            </a:r>
          </a:p>
        </p:txBody>
      </p:sp>
      <p:sp>
        <p:nvSpPr>
          <p:cNvPr id="13" name="TextBox 12">
            <a:extLst>
              <a:ext uri="{FF2B5EF4-FFF2-40B4-BE49-F238E27FC236}">
                <a16:creationId xmlns:a16="http://schemas.microsoft.com/office/drawing/2014/main" id="{2D988055-ED4A-9249-9E7A-554B6A0BF9F0}"/>
              </a:ext>
            </a:extLst>
          </p:cNvPr>
          <p:cNvSpPr txBox="1"/>
          <p:nvPr/>
        </p:nvSpPr>
        <p:spPr>
          <a:xfrm>
            <a:off x="838196" y="2951104"/>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Joining a journal club or writing group where you can read and critique others’ work.</a:t>
            </a:r>
          </a:p>
        </p:txBody>
      </p:sp>
      <p:sp>
        <p:nvSpPr>
          <p:cNvPr id="14" name="TextBox 13">
            <a:extLst>
              <a:ext uri="{FF2B5EF4-FFF2-40B4-BE49-F238E27FC236}">
                <a16:creationId xmlns:a16="http://schemas.microsoft.com/office/drawing/2014/main" id="{3C958B24-7637-E341-BE77-EFA4042BB5A5}"/>
              </a:ext>
            </a:extLst>
          </p:cNvPr>
          <p:cNvSpPr txBox="1"/>
          <p:nvPr/>
        </p:nvSpPr>
        <p:spPr>
          <a:xfrm>
            <a:off x="838196" y="3753966"/>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Rejecting requests to review your colleagues’ work so you can focus on your own manuscript.</a:t>
            </a:r>
          </a:p>
        </p:txBody>
      </p:sp>
      <p:sp>
        <p:nvSpPr>
          <p:cNvPr id="15" name="TextBox 14">
            <a:extLst>
              <a:ext uri="{FF2B5EF4-FFF2-40B4-BE49-F238E27FC236}">
                <a16:creationId xmlns:a16="http://schemas.microsoft.com/office/drawing/2014/main" id="{5093A865-D5D7-7948-9013-0F97B62A1F96}"/>
              </a:ext>
            </a:extLst>
          </p:cNvPr>
          <p:cNvSpPr txBox="1"/>
          <p:nvPr/>
        </p:nvSpPr>
        <p:spPr>
          <a:xfrm>
            <a:off x="838196" y="4556828"/>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Taking English lessons or using language apps to practice good grammar, fluency and comprehension.</a:t>
            </a:r>
          </a:p>
        </p:txBody>
      </p:sp>
      <p:sp>
        <p:nvSpPr>
          <p:cNvPr id="16" name="TextBox 15">
            <a:extLst>
              <a:ext uri="{FF2B5EF4-FFF2-40B4-BE49-F238E27FC236}">
                <a16:creationId xmlns:a16="http://schemas.microsoft.com/office/drawing/2014/main" id="{288E40B6-6798-894B-B45F-E105028643DC}"/>
              </a:ext>
            </a:extLst>
          </p:cNvPr>
          <p:cNvSpPr txBox="1"/>
          <p:nvPr/>
        </p:nvSpPr>
        <p:spPr>
          <a:xfrm>
            <a:off x="838196" y="5359690"/>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Ignoring multiple reviewers’ suggestions to change a particular section in your manuscript.</a:t>
            </a:r>
          </a:p>
        </p:txBody>
      </p:sp>
    </p:spTree>
    <p:extLst>
      <p:ext uri="{BB962C8B-B14F-4D97-AF65-F5344CB8AC3E}">
        <p14:creationId xmlns:p14="http://schemas.microsoft.com/office/powerpoint/2010/main" val="3599854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p:cTn id="6" dur="indefinite"/>
                                        <p:tgtEl>
                                          <p:spTgt spid="6"/>
                                        </p:tgtEl>
                                        <p:attrNameLst>
                                          <p:attrName>style.opacity</p:attrName>
                                        </p:attrNameLst>
                                      </p:cBhvr>
                                      <p:to>
                                        <p:strVal val="0.25"/>
                                      </p:to>
                                    </p:set>
                                    <p:animEffect filter="image" prLst="opacity: 0.25">
                                      <p:cBhvr rctx="IE">
                                        <p:cTn id="7" dur="indefinite"/>
                                        <p:tgtEl>
                                          <p:spTgt spid="6"/>
                                        </p:tgtEl>
                                      </p:cBhvr>
                                    </p:animEffect>
                                  </p:childTnLst>
                                </p:cTn>
                              </p:par>
                              <p:par>
                                <p:cTn id="8" presetID="9" presetClass="emph" presetSubtype="0" grpId="0" nodeType="withEffect">
                                  <p:stCondLst>
                                    <p:cond delay="0"/>
                                  </p:stCondLst>
                                  <p:childTnLst>
                                    <p:set>
                                      <p:cBhvr>
                                        <p:cTn id="9" dur="indefinite"/>
                                        <p:tgtEl>
                                          <p:spTgt spid="14"/>
                                        </p:tgtEl>
                                        <p:attrNameLst>
                                          <p:attrName>style.opacity</p:attrName>
                                        </p:attrNameLst>
                                      </p:cBhvr>
                                      <p:to>
                                        <p:strVal val="0.25"/>
                                      </p:to>
                                    </p:set>
                                    <p:animEffect filter="image" prLst="opacity: 0.25">
                                      <p:cBhvr rctx="IE">
                                        <p:cTn id="10" dur="indefinite"/>
                                        <p:tgtEl>
                                          <p:spTgt spid="14"/>
                                        </p:tgtEl>
                                      </p:cBhvr>
                                    </p:animEffect>
                                  </p:childTnLst>
                                </p:cTn>
                              </p:par>
                              <p:par>
                                <p:cTn id="11" presetID="9" presetClass="emph" presetSubtype="0" grpId="0" nodeType="withEffect">
                                  <p:stCondLst>
                                    <p:cond delay="0"/>
                                  </p:stCondLst>
                                  <p:childTnLst>
                                    <p:set>
                                      <p:cBhvr>
                                        <p:cTn id="12" dur="indefinite"/>
                                        <p:tgtEl>
                                          <p:spTgt spid="16"/>
                                        </p:tgtEl>
                                        <p:attrNameLst>
                                          <p:attrName>style.opacity</p:attrName>
                                        </p:attrNameLst>
                                      </p:cBhvr>
                                      <p:to>
                                        <p:strVal val="0.25"/>
                                      </p:to>
                                    </p:set>
                                    <p:animEffect filter="image" prLst="opacity: 0.25">
                                      <p:cBhvr rctx="IE">
                                        <p:cTn id="13" dur="indefinite"/>
                                        <p:tgtEl>
                                          <p:spTgt spid="16"/>
                                        </p:tgtEl>
                                      </p:cBhvr>
                                    </p:animEffect>
                                  </p:childTnLst>
                                </p:cTn>
                              </p:par>
                              <p:par>
                                <p:cTn id="14" presetID="16" presetClass="emph" presetSubtype="0" fill="hold" grpId="0" nodeType="withEffect">
                                  <p:stCondLst>
                                    <p:cond delay="0"/>
                                  </p:stCondLst>
                                  <p:childTnLst>
                                    <p:set>
                                      <p:cBhvr override="childStyle">
                                        <p:cTn id="15" dur="500" fill="hold"/>
                                        <p:tgtEl>
                                          <p:spTgt spid="13"/>
                                        </p:tgtEl>
                                        <p:attrNameLst>
                                          <p:attrName>style.color</p:attrName>
                                        </p:attrNameLst>
                                      </p:cBhvr>
                                      <p:to>
                                        <p:clrVal>
                                          <a:srgbClr val="942092"/>
                                        </p:clrVal>
                                      </p:to>
                                    </p:set>
                                    <p:set>
                                      <p:cBhvr>
                                        <p:cTn id="16" dur="500" fill="hold"/>
                                        <p:tgtEl>
                                          <p:spTgt spid="13"/>
                                        </p:tgtEl>
                                        <p:attrNameLst>
                                          <p:attrName>fillcolor</p:attrName>
                                        </p:attrNameLst>
                                      </p:cBhvr>
                                      <p:to>
                                        <p:clrVal>
                                          <a:srgbClr val="942092"/>
                                        </p:clrVal>
                                      </p:to>
                                    </p:set>
                                    <p:set>
                                      <p:cBhvr>
                                        <p:cTn id="17" dur="500" fill="hold"/>
                                        <p:tgtEl>
                                          <p:spTgt spid="13"/>
                                        </p:tgtEl>
                                        <p:attrNameLst>
                                          <p:attrName>fill.type</p:attrName>
                                        </p:attrNameLst>
                                      </p:cBhvr>
                                      <p:to>
                                        <p:strVal val="solid"/>
                                      </p:to>
                                    </p:set>
                                  </p:childTnLst>
                                </p:cTn>
                              </p:par>
                              <p:par>
                                <p:cTn id="18" presetID="16" presetClass="emph" presetSubtype="0" fill="hold" grpId="0" nodeType="withEffect">
                                  <p:stCondLst>
                                    <p:cond delay="0"/>
                                  </p:stCondLst>
                                  <p:childTnLst>
                                    <p:set>
                                      <p:cBhvr override="childStyle">
                                        <p:cTn id="19" dur="500" fill="hold"/>
                                        <p:tgtEl>
                                          <p:spTgt spid="15"/>
                                        </p:tgtEl>
                                        <p:attrNameLst>
                                          <p:attrName>style.color</p:attrName>
                                        </p:attrNameLst>
                                      </p:cBhvr>
                                      <p:to>
                                        <p:clrVal>
                                          <a:srgbClr val="942092"/>
                                        </p:clrVal>
                                      </p:to>
                                    </p:set>
                                    <p:set>
                                      <p:cBhvr>
                                        <p:cTn id="20" dur="500" fill="hold"/>
                                        <p:tgtEl>
                                          <p:spTgt spid="15"/>
                                        </p:tgtEl>
                                        <p:attrNameLst>
                                          <p:attrName>fillcolor</p:attrName>
                                        </p:attrNameLst>
                                      </p:cBhvr>
                                      <p:to>
                                        <p:clrVal>
                                          <a:srgbClr val="942092"/>
                                        </p:clrVal>
                                      </p:to>
                                    </p:set>
                                    <p:set>
                                      <p:cBhvr>
                                        <p:cTn id="21" dur="500" fill="hold"/>
                                        <p:tgtEl>
                                          <p:spTgt spid="1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4" grpId="0"/>
      <p:bldP spid="15" grpId="0"/>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4" name="Text Placeholder 3">
            <a:extLst>
              <a:ext uri="{FF2B5EF4-FFF2-40B4-BE49-F238E27FC236}">
                <a16:creationId xmlns:a16="http://schemas.microsoft.com/office/drawing/2014/main" id="{AA71016F-880B-BB4F-ACFB-C0446D0005E5}"/>
              </a:ext>
            </a:extLst>
          </p:cNvPr>
          <p:cNvSpPr txBox="1">
            <a:spLocks/>
          </p:cNvSpPr>
          <p:nvPr/>
        </p:nvSpPr>
        <p:spPr>
          <a:xfrm>
            <a:off x="851450" y="1013660"/>
            <a:ext cx="11119339" cy="840043"/>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525" lvl="1" indent="0">
              <a:lnSpc>
                <a:spcPct val="100000"/>
              </a:lnSpc>
              <a:buNone/>
            </a:pPr>
            <a:r>
              <a:rPr lang="en-US" sz="2000" b="1" dirty="0"/>
              <a:t>How should you handle acronyms in your scientific manuscript? </a:t>
            </a:r>
          </a:p>
          <a:p>
            <a:pPr marL="9525" lvl="1" indent="0">
              <a:lnSpc>
                <a:spcPct val="100000"/>
              </a:lnSpc>
              <a:buNone/>
            </a:pPr>
            <a:r>
              <a:rPr lang="en-US" sz="1600" i="1" dirty="0"/>
              <a:t>Select the correct answer</a:t>
            </a:r>
            <a:r>
              <a:rPr lang="en-US" sz="1600" dirty="0"/>
              <a:t>. </a:t>
            </a:r>
            <a:endParaRPr lang="en-US" sz="1600" b="1" dirty="0">
              <a:latin typeface="Arial" panose="020B0604020202020204" pitchFamily="34" charset="0"/>
              <a:ea typeface="Roboto Medium" panose="02000000000000000000" pitchFamily="2" charset="0"/>
            </a:endParaRPr>
          </a:p>
        </p:txBody>
      </p:sp>
      <p:sp>
        <p:nvSpPr>
          <p:cNvPr id="6" name="TextBox 5">
            <a:extLst>
              <a:ext uri="{FF2B5EF4-FFF2-40B4-BE49-F238E27FC236}">
                <a16:creationId xmlns:a16="http://schemas.microsoft.com/office/drawing/2014/main" id="{12691EB4-144E-E446-AEE8-CFB0E712BF2B}"/>
              </a:ext>
            </a:extLst>
          </p:cNvPr>
          <p:cNvSpPr txBox="1"/>
          <p:nvPr/>
        </p:nvSpPr>
        <p:spPr>
          <a:xfrm>
            <a:off x="838196" y="2148242"/>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Don’t include acronyms in your scientific manuscript. Write everything out so you won’t confuse the reader.</a:t>
            </a:r>
          </a:p>
        </p:txBody>
      </p:sp>
      <p:sp>
        <p:nvSpPr>
          <p:cNvPr id="13" name="TextBox 12">
            <a:extLst>
              <a:ext uri="{FF2B5EF4-FFF2-40B4-BE49-F238E27FC236}">
                <a16:creationId xmlns:a16="http://schemas.microsoft.com/office/drawing/2014/main" id="{2D988055-ED4A-9249-9E7A-554B6A0BF9F0}"/>
              </a:ext>
            </a:extLst>
          </p:cNvPr>
          <p:cNvSpPr txBox="1"/>
          <p:nvPr/>
        </p:nvSpPr>
        <p:spPr>
          <a:xfrm>
            <a:off x="838196" y="2951104"/>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Use acronyms as much as possible to make your paper easier to read</a:t>
            </a:r>
          </a:p>
        </p:txBody>
      </p:sp>
      <p:sp>
        <p:nvSpPr>
          <p:cNvPr id="14" name="TextBox 13">
            <a:extLst>
              <a:ext uri="{FF2B5EF4-FFF2-40B4-BE49-F238E27FC236}">
                <a16:creationId xmlns:a16="http://schemas.microsoft.com/office/drawing/2014/main" id="{3C958B24-7637-E341-BE77-EFA4042BB5A5}"/>
              </a:ext>
            </a:extLst>
          </p:cNvPr>
          <p:cNvSpPr txBox="1"/>
          <p:nvPr/>
        </p:nvSpPr>
        <p:spPr>
          <a:xfrm>
            <a:off x="838196" y="3753966"/>
            <a:ext cx="7696203" cy="707886"/>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Use acronyms consistently and define each acronym in its first instance.</a:t>
            </a:r>
          </a:p>
        </p:txBody>
      </p:sp>
    </p:spTree>
    <p:extLst>
      <p:ext uri="{BB962C8B-B14F-4D97-AF65-F5344CB8AC3E}">
        <p14:creationId xmlns:p14="http://schemas.microsoft.com/office/powerpoint/2010/main" val="3035938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childTnLst>
                                    <p:set>
                                      <p:cBhvr override="childStyle">
                                        <p:cTn id="6" dur="500" fill="hold"/>
                                        <p:tgtEl>
                                          <p:spTgt spid="14"/>
                                        </p:tgtEl>
                                        <p:attrNameLst>
                                          <p:attrName>style.color</p:attrName>
                                        </p:attrNameLst>
                                      </p:cBhvr>
                                      <p:to>
                                        <p:clrVal>
                                          <a:srgbClr val="942092"/>
                                        </p:clrVal>
                                      </p:to>
                                    </p:set>
                                    <p:set>
                                      <p:cBhvr>
                                        <p:cTn id="7" dur="500" fill="hold"/>
                                        <p:tgtEl>
                                          <p:spTgt spid="14"/>
                                        </p:tgtEl>
                                        <p:attrNameLst>
                                          <p:attrName>fillcolor</p:attrName>
                                        </p:attrNameLst>
                                      </p:cBhvr>
                                      <p:to>
                                        <p:clrVal>
                                          <a:srgbClr val="942092"/>
                                        </p:clrVal>
                                      </p:to>
                                    </p:set>
                                    <p:set>
                                      <p:cBhvr>
                                        <p:cTn id="8" dur="500" fill="hold"/>
                                        <p:tgtEl>
                                          <p:spTgt spid="14"/>
                                        </p:tgtEl>
                                        <p:attrNameLst>
                                          <p:attrName>fill.type</p:attrName>
                                        </p:attrNameLst>
                                      </p:cBhvr>
                                      <p:to>
                                        <p:strVal val="solid"/>
                                      </p:to>
                                    </p:set>
                                  </p:childTnLst>
                                </p:cTn>
                              </p:par>
                              <p:par>
                                <p:cTn id="9" presetID="9" presetClass="emph" presetSubtype="0" grpId="0" nodeType="withEffect">
                                  <p:stCondLst>
                                    <p:cond delay="0"/>
                                  </p:stCondLst>
                                  <p:childTnLst>
                                    <p:set>
                                      <p:cBhvr>
                                        <p:cTn id="10" dur="indefinite"/>
                                        <p:tgtEl>
                                          <p:spTgt spid="6"/>
                                        </p:tgtEl>
                                        <p:attrNameLst>
                                          <p:attrName>style.opacity</p:attrName>
                                        </p:attrNameLst>
                                      </p:cBhvr>
                                      <p:to>
                                        <p:strVal val="0.25"/>
                                      </p:to>
                                    </p:set>
                                    <p:animEffect filter="image" prLst="opacity: 0.25">
                                      <p:cBhvr rctx="IE">
                                        <p:cTn id="11" dur="indefinite"/>
                                        <p:tgtEl>
                                          <p:spTgt spid="6"/>
                                        </p:tgtEl>
                                      </p:cBhvr>
                                    </p:animEffect>
                                  </p:childTnLst>
                                </p:cTn>
                              </p:par>
                              <p:par>
                                <p:cTn id="12" presetID="9" presetClass="emph" presetSubtype="0" grpId="0" nodeType="withEffect">
                                  <p:stCondLst>
                                    <p:cond delay="0"/>
                                  </p:stCondLst>
                                  <p:childTnLst>
                                    <p:set>
                                      <p:cBhvr>
                                        <p:cTn id="13" dur="indefinite"/>
                                        <p:tgtEl>
                                          <p:spTgt spid="13"/>
                                        </p:tgtEl>
                                        <p:attrNameLst>
                                          <p:attrName>style.opacity</p:attrName>
                                        </p:attrNameLst>
                                      </p:cBhvr>
                                      <p:to>
                                        <p:strVal val="0.25"/>
                                      </p:to>
                                    </p:set>
                                    <p:animEffect filter="image" prLst="opacity: 0.25">
                                      <p:cBhvr rctx="IE">
                                        <p:cTn id="14" dur="indefinite"/>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71016F-880B-BB4F-ACFB-C0446D0005E5}"/>
              </a:ext>
            </a:extLst>
          </p:cNvPr>
          <p:cNvSpPr txBox="1">
            <a:spLocks/>
          </p:cNvSpPr>
          <p:nvPr/>
        </p:nvSpPr>
        <p:spPr>
          <a:xfrm>
            <a:off x="851450" y="1064460"/>
            <a:ext cx="11119339" cy="840043"/>
          </a:xfrm>
          <a:prstGeom prst="rect">
            <a:avLst/>
          </a:prstGeom>
        </p:spPr>
        <p:txBody>
          <a:bodyPr anchor="t">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525" lvl="1" indent="0">
              <a:lnSpc>
                <a:spcPct val="100000"/>
              </a:lnSpc>
              <a:spcBef>
                <a:spcPts val="1000"/>
              </a:spcBef>
              <a:buNone/>
            </a:pPr>
            <a:r>
              <a:rPr lang="en-US" sz="2600" b="1" dirty="0"/>
              <a:t>What is the recommended writing style to adopt when writing a scientific manuscript?</a:t>
            </a:r>
          </a:p>
          <a:p>
            <a:pPr marL="9525" lvl="1" indent="0">
              <a:lnSpc>
                <a:spcPct val="100000"/>
              </a:lnSpc>
              <a:spcBef>
                <a:spcPts val="1000"/>
              </a:spcBef>
              <a:buNone/>
            </a:pPr>
            <a:r>
              <a:rPr lang="en-US" sz="2100" i="1" dirty="0"/>
              <a:t>Select the correct answer</a:t>
            </a:r>
            <a:r>
              <a:rPr lang="en-US" sz="2100" dirty="0"/>
              <a:t>. </a:t>
            </a:r>
            <a:endParaRPr lang="en-US" sz="2100" b="1" dirty="0">
              <a:latin typeface="Arial" panose="020B0604020202020204" pitchFamily="34" charset="0"/>
              <a:ea typeface="Roboto Medium" panose="02000000000000000000" pitchFamily="2" charset="0"/>
            </a:endParaRPr>
          </a:p>
        </p:txBody>
      </p:sp>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6" name="TextBox 5">
            <a:extLst>
              <a:ext uri="{FF2B5EF4-FFF2-40B4-BE49-F238E27FC236}">
                <a16:creationId xmlns:a16="http://schemas.microsoft.com/office/drawing/2014/main" id="{12691EB4-144E-E446-AEE8-CFB0E712BF2B}"/>
              </a:ext>
            </a:extLst>
          </p:cNvPr>
          <p:cNvSpPr txBox="1"/>
          <p:nvPr/>
        </p:nvSpPr>
        <p:spPr>
          <a:xfrm>
            <a:off x="838196" y="2062724"/>
            <a:ext cx="5363821" cy="400110"/>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APA Style</a:t>
            </a:r>
          </a:p>
        </p:txBody>
      </p:sp>
      <p:sp>
        <p:nvSpPr>
          <p:cNvPr id="13" name="TextBox 12">
            <a:extLst>
              <a:ext uri="{FF2B5EF4-FFF2-40B4-BE49-F238E27FC236}">
                <a16:creationId xmlns:a16="http://schemas.microsoft.com/office/drawing/2014/main" id="{2D988055-ED4A-9249-9E7A-554B6A0BF9F0}"/>
              </a:ext>
            </a:extLst>
          </p:cNvPr>
          <p:cNvSpPr txBox="1"/>
          <p:nvPr/>
        </p:nvSpPr>
        <p:spPr>
          <a:xfrm>
            <a:off x="838196" y="2665531"/>
            <a:ext cx="5363821" cy="400110"/>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The writing style of your target publication</a:t>
            </a:r>
          </a:p>
        </p:txBody>
      </p:sp>
      <p:sp>
        <p:nvSpPr>
          <p:cNvPr id="14" name="TextBox 13">
            <a:extLst>
              <a:ext uri="{FF2B5EF4-FFF2-40B4-BE49-F238E27FC236}">
                <a16:creationId xmlns:a16="http://schemas.microsoft.com/office/drawing/2014/main" id="{3C958B24-7637-E341-BE77-EFA4042BB5A5}"/>
              </a:ext>
            </a:extLst>
          </p:cNvPr>
          <p:cNvSpPr txBox="1"/>
          <p:nvPr/>
        </p:nvSpPr>
        <p:spPr>
          <a:xfrm>
            <a:off x="838196" y="3268338"/>
            <a:ext cx="5363821" cy="400110"/>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American English</a:t>
            </a:r>
          </a:p>
        </p:txBody>
      </p:sp>
      <p:sp>
        <p:nvSpPr>
          <p:cNvPr id="7" name="TextBox 6">
            <a:extLst>
              <a:ext uri="{FF2B5EF4-FFF2-40B4-BE49-F238E27FC236}">
                <a16:creationId xmlns:a16="http://schemas.microsoft.com/office/drawing/2014/main" id="{FC2525C6-1D03-1F4A-B97A-8937DD0C25C5}"/>
              </a:ext>
            </a:extLst>
          </p:cNvPr>
          <p:cNvSpPr txBox="1"/>
          <p:nvPr/>
        </p:nvSpPr>
        <p:spPr>
          <a:xfrm>
            <a:off x="838196" y="3824930"/>
            <a:ext cx="5363821" cy="400110"/>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British  English</a:t>
            </a:r>
          </a:p>
        </p:txBody>
      </p:sp>
    </p:spTree>
    <p:extLst>
      <p:ext uri="{BB962C8B-B14F-4D97-AF65-F5344CB8AC3E}">
        <p14:creationId xmlns:p14="http://schemas.microsoft.com/office/powerpoint/2010/main" val="249287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childTnLst>
                                    <p:set>
                                      <p:cBhvr override="childStyle">
                                        <p:cTn id="6" dur="500" fill="hold"/>
                                        <p:tgtEl>
                                          <p:spTgt spid="13"/>
                                        </p:tgtEl>
                                        <p:attrNameLst>
                                          <p:attrName>style.color</p:attrName>
                                        </p:attrNameLst>
                                      </p:cBhvr>
                                      <p:to>
                                        <p:clrVal>
                                          <a:srgbClr val="942092"/>
                                        </p:clrVal>
                                      </p:to>
                                    </p:set>
                                    <p:set>
                                      <p:cBhvr>
                                        <p:cTn id="7" dur="500" fill="hold"/>
                                        <p:tgtEl>
                                          <p:spTgt spid="13"/>
                                        </p:tgtEl>
                                        <p:attrNameLst>
                                          <p:attrName>fillcolor</p:attrName>
                                        </p:attrNameLst>
                                      </p:cBhvr>
                                      <p:to>
                                        <p:clrVal>
                                          <a:srgbClr val="942092"/>
                                        </p:clrVal>
                                      </p:to>
                                    </p:set>
                                    <p:set>
                                      <p:cBhvr>
                                        <p:cTn id="8" dur="500" fill="hold"/>
                                        <p:tgtEl>
                                          <p:spTgt spid="13"/>
                                        </p:tgtEl>
                                        <p:attrNameLst>
                                          <p:attrName>fill.type</p:attrName>
                                        </p:attrNameLst>
                                      </p:cBhvr>
                                      <p:to>
                                        <p:strVal val="solid"/>
                                      </p:to>
                                    </p:set>
                                  </p:childTnLst>
                                </p:cTn>
                              </p:par>
                              <p:par>
                                <p:cTn id="9" presetID="9" presetClass="emph" presetSubtype="0" grpId="0" nodeType="withEffect">
                                  <p:stCondLst>
                                    <p:cond delay="0"/>
                                  </p:stCondLst>
                                  <p:childTnLst>
                                    <p:set>
                                      <p:cBhvr>
                                        <p:cTn id="10" dur="indefinite"/>
                                        <p:tgtEl>
                                          <p:spTgt spid="6"/>
                                        </p:tgtEl>
                                        <p:attrNameLst>
                                          <p:attrName>style.opacity</p:attrName>
                                        </p:attrNameLst>
                                      </p:cBhvr>
                                      <p:to>
                                        <p:strVal val="0.25"/>
                                      </p:to>
                                    </p:set>
                                    <p:animEffect filter="image" prLst="opacity: 0.25">
                                      <p:cBhvr rctx="IE">
                                        <p:cTn id="11" dur="indefinite"/>
                                        <p:tgtEl>
                                          <p:spTgt spid="6"/>
                                        </p:tgtEl>
                                      </p:cBhvr>
                                    </p:animEffect>
                                  </p:childTnLst>
                                </p:cTn>
                              </p:par>
                              <p:par>
                                <p:cTn id="12" presetID="9" presetClass="emph" presetSubtype="0" grpId="0" nodeType="withEffect">
                                  <p:stCondLst>
                                    <p:cond delay="0"/>
                                  </p:stCondLst>
                                  <p:childTnLst>
                                    <p:set>
                                      <p:cBhvr>
                                        <p:cTn id="13" dur="indefinite"/>
                                        <p:tgtEl>
                                          <p:spTgt spid="14"/>
                                        </p:tgtEl>
                                        <p:attrNameLst>
                                          <p:attrName>style.opacity</p:attrName>
                                        </p:attrNameLst>
                                      </p:cBhvr>
                                      <p:to>
                                        <p:strVal val="0.25"/>
                                      </p:to>
                                    </p:set>
                                    <p:animEffect filter="image" prLst="opacity: 0.25">
                                      <p:cBhvr rctx="IE">
                                        <p:cTn id="14" dur="indefinite"/>
                                        <p:tgtEl>
                                          <p:spTgt spid="14"/>
                                        </p:tgtEl>
                                      </p:cBhvr>
                                    </p:animEffect>
                                  </p:childTnLst>
                                </p:cTn>
                              </p:par>
                              <p:par>
                                <p:cTn id="15" presetID="9" presetClass="emph" presetSubtype="0" grpId="0" nodeType="withEffect">
                                  <p:stCondLst>
                                    <p:cond delay="0"/>
                                  </p:stCondLst>
                                  <p:childTnLst>
                                    <p:set>
                                      <p:cBhvr>
                                        <p:cTn id="16" dur="indefinite"/>
                                        <p:tgtEl>
                                          <p:spTgt spid="7"/>
                                        </p:tgtEl>
                                        <p:attrNameLst>
                                          <p:attrName>style.opacity</p:attrName>
                                        </p:attrNameLst>
                                      </p:cBhvr>
                                      <p:to>
                                        <p:strVal val="0.25"/>
                                      </p:to>
                                    </p:set>
                                    <p:animEffect filter="image" prLst="opacity: 0.25">
                                      <p:cBhvr rctx="IE">
                                        <p:cTn id="17" dur="indefinite"/>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4"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D2AEF-B670-854D-8080-A3B64826A074}"/>
              </a:ext>
            </a:extLst>
          </p:cNvPr>
          <p:cNvSpPr txBox="1">
            <a:spLocks/>
          </p:cNvSpPr>
          <p:nvPr/>
        </p:nvSpPr>
        <p:spPr>
          <a:xfrm>
            <a:off x="838200" y="2801937"/>
            <a:ext cx="10511118" cy="1254125"/>
          </a:xfrm>
          <a:prstGeom prst="rect">
            <a:avLst/>
          </a:prstGeom>
        </p:spPr>
        <p:txBody>
          <a:bodyPr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Wrapping Up!</a:t>
            </a:r>
          </a:p>
        </p:txBody>
      </p:sp>
    </p:spTree>
    <p:extLst>
      <p:ext uri="{BB962C8B-B14F-4D97-AF65-F5344CB8AC3E}">
        <p14:creationId xmlns:p14="http://schemas.microsoft.com/office/powerpoint/2010/main" val="30665600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79D5-923B-0E48-96C3-B161E68E2A03}"/>
              </a:ext>
            </a:extLst>
          </p:cNvPr>
          <p:cNvSpPr txBox="1">
            <a:spLocks/>
          </p:cNvSpPr>
          <p:nvPr/>
        </p:nvSpPr>
        <p:spPr>
          <a:xfrm>
            <a:off x="838200" y="1819275"/>
            <a:ext cx="10511118" cy="1254125"/>
          </a:xfrm>
          <a:prstGeom prst="rect">
            <a:avLst/>
          </a:prstGeom>
        </p:spPr>
        <p:txBody>
          <a:bodyPr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Congratulations!</a:t>
            </a:r>
          </a:p>
        </p:txBody>
      </p:sp>
      <p:sp>
        <p:nvSpPr>
          <p:cNvPr id="3" name="Subtitle 2">
            <a:extLst>
              <a:ext uri="{FF2B5EF4-FFF2-40B4-BE49-F238E27FC236}">
                <a16:creationId xmlns:a16="http://schemas.microsoft.com/office/drawing/2014/main" id="{21C01636-F5E8-7845-8DFC-B04811ABE5FB}"/>
              </a:ext>
            </a:extLst>
          </p:cNvPr>
          <p:cNvSpPr txBox="1">
            <a:spLocks/>
          </p:cNvSpPr>
          <p:nvPr/>
        </p:nvSpPr>
        <p:spPr>
          <a:xfrm>
            <a:off x="2548890" y="3082588"/>
            <a:ext cx="7189470" cy="1912322"/>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You’ve now completed </a:t>
            </a:r>
          </a:p>
          <a:p>
            <a:pPr marL="0" indent="0" algn="ctr">
              <a:buFont typeface="Arial" panose="020B0604020202020204" pitchFamily="34" charset="0"/>
              <a:buNone/>
            </a:pPr>
            <a:r>
              <a:rPr lang="en-US" sz="36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Module 4 and the Introduction to Scientific Writing course!</a:t>
            </a:r>
          </a:p>
        </p:txBody>
      </p:sp>
    </p:spTree>
    <p:extLst>
      <p:ext uri="{BB962C8B-B14F-4D97-AF65-F5344CB8AC3E}">
        <p14:creationId xmlns:p14="http://schemas.microsoft.com/office/powerpoint/2010/main" val="1053369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26263F8-548A-454B-B6A0-A59783F2DE38}"/>
              </a:ext>
            </a:extLst>
          </p:cNvPr>
          <p:cNvSpPr>
            <a:spLocks noGrp="1"/>
          </p:cNvSpPr>
          <p:nvPr>
            <p:ph type="subTitle" idx="4294967295"/>
          </p:nvPr>
        </p:nvSpPr>
        <p:spPr>
          <a:xfrm>
            <a:off x="838200" y="2601913"/>
            <a:ext cx="9144000" cy="2715401"/>
          </a:xfrm>
          <a:prstGeom prst="rect">
            <a:avLst/>
          </a:prstGeom>
        </p:spPr>
        <p:txBody>
          <a:bodyPr>
            <a:normAutofit/>
          </a:bodyPr>
          <a:lstStyle/>
          <a:p>
            <a:pPr marL="0" indent="0" algn="l">
              <a:lnSpc>
                <a:spcPct val="100000"/>
              </a:lnSpc>
              <a:buNone/>
            </a:pPr>
            <a:r>
              <a:rPr lang="en-US" sz="6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Overview of the </a:t>
            </a:r>
          </a:p>
          <a:p>
            <a:pPr marL="0" indent="0" algn="l">
              <a:lnSpc>
                <a:spcPct val="100000"/>
              </a:lnSpc>
              <a:buNone/>
            </a:pPr>
            <a:r>
              <a:rPr lang="en-US" sz="60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Scientific Writing Process</a:t>
            </a:r>
            <a:endParaRPr lang="en-US" sz="6000" b="1" dirty="0">
              <a:latin typeface="Arial Narrow" panose="020B0604020202020204" pitchFamily="34" charset="0"/>
              <a:cs typeface="Arial Narrow" panose="020B0604020202020204" pitchFamily="34" charset="0"/>
            </a:endParaRPr>
          </a:p>
        </p:txBody>
      </p:sp>
      <p:sp>
        <p:nvSpPr>
          <p:cNvPr id="6" name="Title 1">
            <a:extLst>
              <a:ext uri="{FF2B5EF4-FFF2-40B4-BE49-F238E27FC236}">
                <a16:creationId xmlns:a16="http://schemas.microsoft.com/office/drawing/2014/main" id="{736A635A-E6E8-E742-885E-A7F1A8B3D057}"/>
              </a:ext>
            </a:extLst>
          </p:cNvPr>
          <p:cNvSpPr txBox="1">
            <a:spLocks/>
          </p:cNvSpPr>
          <p:nvPr/>
        </p:nvSpPr>
        <p:spPr>
          <a:xfrm>
            <a:off x="849314" y="1540686"/>
            <a:ext cx="8337462" cy="52066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REVIEW: Module 1</a:t>
            </a:r>
            <a:endParaRPr lang="en-US" sz="5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4941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638C-EE34-4D47-9AFC-C37FA8C2D310}"/>
              </a:ext>
            </a:extLst>
          </p:cNvPr>
          <p:cNvSpPr>
            <a:spLocks noGrp="1"/>
          </p:cNvSpPr>
          <p:nvPr>
            <p:ph type="title" idx="4294967295"/>
          </p:nvPr>
        </p:nvSpPr>
        <p:spPr>
          <a:xfrm>
            <a:off x="849314" y="272683"/>
            <a:ext cx="8337462" cy="520667"/>
          </a:xfrm>
          <a:prstGeom prst="rect">
            <a:avLst/>
          </a:prstGeom>
        </p:spPr>
        <p:txBody>
          <a:bodyPr anchor="ctr">
            <a:noAutofit/>
          </a:bodyPr>
          <a:lstStyle/>
          <a:p>
            <a:pPr lvl="0">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Module 1: Review</a:t>
            </a:r>
            <a:endParaRPr lang="en-US" sz="2800" b="1"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0E1034E9-30E9-B74B-BC69-DB6B63666639}"/>
              </a:ext>
            </a:extLst>
          </p:cNvPr>
          <p:cNvSpPr>
            <a:spLocks noGrp="1"/>
          </p:cNvSpPr>
          <p:nvPr>
            <p:ph type="body" sz="half" idx="4294967295"/>
          </p:nvPr>
        </p:nvSpPr>
        <p:spPr>
          <a:xfrm>
            <a:off x="849313" y="1351098"/>
            <a:ext cx="6375659" cy="4155802"/>
          </a:xfrm>
          <a:prstGeom prst="rect">
            <a:avLst/>
          </a:prstGeom>
        </p:spPr>
        <p:txBody>
          <a:bodyPr>
            <a:normAutofit/>
          </a:bodyPr>
          <a:lstStyle/>
          <a:p>
            <a:pPr marL="0" indent="0">
              <a:lnSpc>
                <a:spcPct val="100000"/>
              </a:lnSpc>
              <a:buClr>
                <a:srgbClr val="009FB0"/>
              </a:buClr>
              <a:buNone/>
            </a:pPr>
            <a:r>
              <a:rPr lang="en-US" sz="2200" b="1" dirty="0">
                <a:solidFill>
                  <a:schemeClr val="tx1"/>
                </a:solidFill>
                <a:latin typeface="Arial" panose="020B0604020202020204" pitchFamily="34" charset="0"/>
                <a:ea typeface="Roboto Medium" panose="02000000000000000000" pitchFamily="2" charset="0"/>
                <a:cs typeface="Arial" panose="020B0604020202020204" pitchFamily="34" charset="0"/>
              </a:rPr>
              <a:t>In Module 1, you learned how to</a:t>
            </a:r>
            <a:r>
              <a:rPr lang="en-US" sz="2200" dirty="0">
                <a:solidFill>
                  <a:schemeClr val="tx1"/>
                </a:solidFill>
                <a:latin typeface="Arial" panose="020B0604020202020204" pitchFamily="34" charset="0"/>
                <a:ea typeface="Roboto" panose="02000000000000000000" pitchFamily="2" charset="0"/>
                <a:cs typeface="Arial" panose="020B0604020202020204" pitchFamily="34" charset="0"/>
              </a:rPr>
              <a:t>:</a:t>
            </a:r>
          </a:p>
          <a:p>
            <a:pPr marL="292608" lvl="0" indent="-292608">
              <a:lnSpc>
                <a:spcPct val="100000"/>
              </a:lnSpc>
              <a:buClr>
                <a:srgbClr val="009FB0"/>
              </a:buClr>
              <a:buSzPct val="100000"/>
              <a:buChar char="•"/>
            </a:pPr>
            <a:r>
              <a:rPr lang="en-US" sz="2000" dirty="0">
                <a:solidFill>
                  <a:schemeClr val="tx1"/>
                </a:solidFill>
                <a:latin typeface="Arial" panose="020B0604020202020204" pitchFamily="34" charset="0"/>
                <a:ea typeface="Roboto" panose="02000000000000000000" pitchFamily="2" charset="0"/>
                <a:cs typeface="Arial" panose="020B0604020202020204" pitchFamily="34" charset="0"/>
              </a:rPr>
              <a:t>Describe the key principles of scientific writing.</a:t>
            </a:r>
          </a:p>
          <a:p>
            <a:pPr marL="292608" lvl="0" indent="-292608">
              <a:lnSpc>
                <a:spcPct val="100000"/>
              </a:lnSpc>
              <a:buClr>
                <a:srgbClr val="009FB0"/>
              </a:buClr>
              <a:buSzPct val="100000"/>
              <a:buChar char="•"/>
            </a:pPr>
            <a:r>
              <a:rPr lang="en-US" sz="2000" dirty="0">
                <a:solidFill>
                  <a:schemeClr val="tx1"/>
                </a:solidFill>
                <a:latin typeface="Arial" panose="020B0604020202020204" pitchFamily="34" charset="0"/>
                <a:ea typeface="Roboto" panose="02000000000000000000" pitchFamily="2" charset="0"/>
                <a:cs typeface="Arial" panose="020B0604020202020204" pitchFamily="34" charset="0"/>
              </a:rPr>
              <a:t>Understand the ways in which scientific writing differs from general writing.</a:t>
            </a:r>
          </a:p>
          <a:p>
            <a:pPr marL="292608" lvl="0" indent="-292608">
              <a:lnSpc>
                <a:spcPct val="100000"/>
              </a:lnSpc>
              <a:buClr>
                <a:srgbClr val="009FB0"/>
              </a:buClr>
              <a:buSzPct val="100000"/>
              <a:buChar char="•"/>
            </a:pPr>
            <a:r>
              <a:rPr lang="en-US" sz="2000" dirty="0">
                <a:solidFill>
                  <a:schemeClr val="tx1"/>
                </a:solidFill>
                <a:latin typeface="Arial" panose="020B0604020202020204" pitchFamily="34" charset="0"/>
                <a:ea typeface="Roboto" panose="02000000000000000000" pitchFamily="2" charset="0"/>
                <a:cs typeface="Arial" panose="020B0604020202020204" pitchFamily="34" charset="0"/>
              </a:rPr>
              <a:t>Determine when and why to participate in scientific writing.</a:t>
            </a:r>
          </a:p>
          <a:p>
            <a:pPr marL="292608" lvl="0" indent="-292608">
              <a:lnSpc>
                <a:spcPct val="100000"/>
              </a:lnSpc>
              <a:buClr>
                <a:srgbClr val="009FB0"/>
              </a:buClr>
              <a:buSzPct val="100000"/>
              <a:buChar char="•"/>
            </a:pPr>
            <a:r>
              <a:rPr lang="en-US" sz="2000" dirty="0">
                <a:solidFill>
                  <a:schemeClr val="tx1"/>
                </a:solidFill>
                <a:latin typeface="Arial" panose="020B0604020202020204" pitchFamily="34" charset="0"/>
                <a:ea typeface="Roboto" panose="02000000000000000000" pitchFamily="2" charset="0"/>
                <a:cs typeface="Arial" panose="020B0604020202020204" pitchFamily="34" charset="0"/>
              </a:rPr>
              <a:t>Begin he scientific writing process.</a:t>
            </a:r>
          </a:p>
        </p:txBody>
      </p:sp>
    </p:spTree>
    <p:extLst>
      <p:ext uri="{BB962C8B-B14F-4D97-AF65-F5344CB8AC3E}">
        <p14:creationId xmlns:p14="http://schemas.microsoft.com/office/powerpoint/2010/main" val="2596996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638C-EE34-4D47-9AFC-C37FA8C2D310}"/>
              </a:ext>
            </a:extLst>
          </p:cNvPr>
          <p:cNvSpPr>
            <a:spLocks noGrp="1"/>
          </p:cNvSpPr>
          <p:nvPr>
            <p:ph type="title" idx="4294967295"/>
          </p:nvPr>
        </p:nvSpPr>
        <p:spPr>
          <a:xfrm>
            <a:off x="849314" y="272683"/>
            <a:ext cx="8337462" cy="520667"/>
          </a:xfrm>
          <a:prstGeom prst="rect">
            <a:avLst/>
          </a:prstGeom>
        </p:spPr>
        <p:txBody>
          <a:bodyPr anchor="ctr">
            <a:noAutofit/>
          </a:bodyPr>
          <a:lstStyle/>
          <a:p>
            <a:pPr lvl="0">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Module 1: Review</a:t>
            </a:r>
            <a:endParaRPr lang="en-US" sz="2800" b="1"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0E1034E9-30E9-B74B-BC69-DB6B63666639}"/>
              </a:ext>
            </a:extLst>
          </p:cNvPr>
          <p:cNvSpPr>
            <a:spLocks noGrp="1"/>
          </p:cNvSpPr>
          <p:nvPr>
            <p:ph type="body" sz="half" idx="4294967295"/>
          </p:nvPr>
        </p:nvSpPr>
        <p:spPr>
          <a:xfrm>
            <a:off x="849313" y="1351097"/>
            <a:ext cx="6651417" cy="5234219"/>
          </a:xfrm>
          <a:prstGeom prst="rect">
            <a:avLst/>
          </a:prstGeom>
        </p:spPr>
        <p:txBody>
          <a:bodyPr>
            <a:normAutofit fontScale="40000" lnSpcReduction="20000"/>
          </a:bodyPr>
          <a:lstStyle/>
          <a:p>
            <a:pPr marL="0" indent="0">
              <a:lnSpc>
                <a:spcPct val="120000"/>
              </a:lnSpc>
              <a:buClr>
                <a:srgbClr val="009FB0"/>
              </a:buClr>
              <a:buNone/>
            </a:pPr>
            <a:r>
              <a:rPr lang="en-US" sz="5500" b="1" dirty="0"/>
              <a:t>Summary of scientific manuscript writing</a:t>
            </a:r>
          </a:p>
          <a:p>
            <a:pPr marL="292608" indent="-292608">
              <a:lnSpc>
                <a:spcPct val="120000"/>
              </a:lnSpc>
              <a:buClr>
                <a:srgbClr val="009FB0"/>
              </a:buClr>
            </a:pPr>
            <a:r>
              <a:rPr lang="en-US" sz="4500" dirty="0"/>
              <a:t>Scientific manuscripts are about getting messages across clearly, concisely, and completely. </a:t>
            </a:r>
          </a:p>
          <a:p>
            <a:pPr marL="292608" indent="-292608">
              <a:lnSpc>
                <a:spcPct val="120000"/>
              </a:lnSpc>
              <a:buClr>
                <a:srgbClr val="009FB0"/>
              </a:buClr>
            </a:pPr>
            <a:r>
              <a:rPr lang="en-US" sz="4500" dirty="0"/>
              <a:t>Strive to convince your audience that your work is important, valid, and relevant. </a:t>
            </a:r>
          </a:p>
          <a:p>
            <a:pPr marL="292608" indent="-292608">
              <a:lnSpc>
                <a:spcPct val="120000"/>
              </a:lnSpc>
              <a:buClr>
                <a:srgbClr val="009FB0"/>
              </a:buClr>
            </a:pPr>
            <a:r>
              <a:rPr lang="en-US" sz="4500" dirty="0"/>
              <a:t>In the </a:t>
            </a:r>
            <a:r>
              <a:rPr lang="en-US" sz="4500" i="1" dirty="0"/>
              <a:t>Introduction</a:t>
            </a:r>
            <a:r>
              <a:rPr lang="en-US" sz="4500" dirty="0"/>
              <a:t>, emphasize the motivation for your work. </a:t>
            </a:r>
          </a:p>
          <a:p>
            <a:pPr marL="292608" indent="-292608">
              <a:lnSpc>
                <a:spcPct val="120000"/>
              </a:lnSpc>
              <a:buClr>
                <a:srgbClr val="009FB0"/>
              </a:buClr>
            </a:pPr>
            <a:r>
              <a:rPr lang="en-US" sz="4500" dirty="0"/>
              <a:t>In the </a:t>
            </a:r>
            <a:r>
              <a:rPr lang="en-US" sz="4500" i="1" dirty="0"/>
              <a:t>Conclusion</a:t>
            </a:r>
            <a:r>
              <a:rPr lang="en-US" sz="4500" dirty="0"/>
              <a:t>, emphasize the outcome of your work. </a:t>
            </a:r>
          </a:p>
          <a:p>
            <a:pPr marL="292608" indent="-292608">
              <a:lnSpc>
                <a:spcPct val="120000"/>
              </a:lnSpc>
              <a:buClr>
                <a:srgbClr val="009FB0"/>
              </a:buClr>
            </a:pPr>
            <a:r>
              <a:rPr lang="en-US" sz="4500" dirty="0"/>
              <a:t>In the body of the manuscript (</a:t>
            </a:r>
            <a:r>
              <a:rPr lang="en-US" sz="4500" i="1" dirty="0"/>
              <a:t>Methods, Results, Discussion</a:t>
            </a:r>
            <a:r>
              <a:rPr lang="en-US" sz="4500" dirty="0"/>
              <a:t>), present enough evidence to establish the validity of this outcome. </a:t>
            </a:r>
          </a:p>
          <a:p>
            <a:pPr marL="292608" indent="-292608">
              <a:lnSpc>
                <a:spcPct val="120000"/>
              </a:lnSpc>
              <a:buClr>
                <a:srgbClr val="009FB0"/>
              </a:buClr>
            </a:pPr>
            <a:r>
              <a:rPr lang="en-US" sz="4500" dirty="0"/>
              <a:t>At the paragraph level, present first what you want your readers to remember before developing this message in the rest of the paragraph. With each sentence, convey one idea. </a:t>
            </a:r>
          </a:p>
          <a:p>
            <a:pPr marL="292608" indent="-292608">
              <a:lnSpc>
                <a:spcPct val="120000"/>
              </a:lnSpc>
              <a:buClr>
                <a:srgbClr val="009FB0"/>
              </a:buClr>
            </a:pPr>
            <a:r>
              <a:rPr lang="en-US" sz="4500" dirty="0"/>
              <a:t>After you have drafted your manuscript, revise it using whatever tools are most helpful to you.</a:t>
            </a:r>
          </a:p>
        </p:txBody>
      </p:sp>
    </p:spTree>
    <p:extLst>
      <p:ext uri="{BB962C8B-B14F-4D97-AF65-F5344CB8AC3E}">
        <p14:creationId xmlns:p14="http://schemas.microsoft.com/office/powerpoint/2010/main" val="3079615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638C-EE34-4D47-9AFC-C37FA8C2D310}"/>
              </a:ext>
            </a:extLst>
          </p:cNvPr>
          <p:cNvSpPr>
            <a:spLocks noGrp="1"/>
          </p:cNvSpPr>
          <p:nvPr>
            <p:ph type="title" idx="4294967295"/>
          </p:nvPr>
        </p:nvSpPr>
        <p:spPr>
          <a:xfrm>
            <a:off x="849314" y="272683"/>
            <a:ext cx="8337462" cy="520667"/>
          </a:xfrm>
          <a:prstGeom prst="rect">
            <a:avLst/>
          </a:prstGeom>
        </p:spPr>
        <p:txBody>
          <a:bodyPr anchor="ctr">
            <a:noAutofit/>
          </a:bodyPr>
          <a:lstStyle/>
          <a:p>
            <a:pPr lvl="0">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Module 1: Review</a:t>
            </a:r>
            <a:endParaRPr lang="en-US" sz="2800" b="1"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0E1034E9-30E9-B74B-BC69-DB6B63666639}"/>
              </a:ext>
            </a:extLst>
          </p:cNvPr>
          <p:cNvSpPr>
            <a:spLocks noGrp="1"/>
          </p:cNvSpPr>
          <p:nvPr>
            <p:ph type="body" sz="half" idx="4294967295"/>
          </p:nvPr>
        </p:nvSpPr>
        <p:spPr>
          <a:xfrm>
            <a:off x="849313" y="1351098"/>
            <a:ext cx="6375659" cy="4155802"/>
          </a:xfrm>
          <a:prstGeom prst="rect">
            <a:avLst/>
          </a:prstGeom>
        </p:spPr>
        <p:txBody>
          <a:bodyPr>
            <a:normAutofit/>
          </a:bodyPr>
          <a:lstStyle/>
          <a:p>
            <a:pPr marL="0" indent="0">
              <a:lnSpc>
                <a:spcPct val="100000"/>
              </a:lnSpc>
              <a:buClr>
                <a:srgbClr val="009FB0"/>
              </a:buClr>
              <a:buNone/>
            </a:pPr>
            <a:r>
              <a:rPr lang="en-US" sz="2400" b="1" dirty="0">
                <a:solidFill>
                  <a:schemeClr val="tx1"/>
                </a:solidFill>
                <a:latin typeface="Arial" panose="020B0604020202020204" pitchFamily="34" charset="0"/>
                <a:ea typeface="Roboto Medium" panose="02000000000000000000" pitchFamily="2" charset="0"/>
                <a:cs typeface="Arial" panose="020B0604020202020204" pitchFamily="34" charset="0"/>
              </a:rPr>
              <a:t>Conduct a literature review</a:t>
            </a:r>
            <a:r>
              <a:rPr lang="en-US" sz="2400" b="1" dirty="0">
                <a:solidFill>
                  <a:schemeClr val="tx1"/>
                </a:solidFill>
                <a:latin typeface="Arial" panose="020B0604020202020204" pitchFamily="34" charset="0"/>
                <a:ea typeface="Roboto" panose="02000000000000000000" pitchFamily="2" charset="0"/>
                <a:cs typeface="Arial" panose="020B0604020202020204" pitchFamily="34" charset="0"/>
              </a:rPr>
              <a:t>:</a:t>
            </a:r>
            <a:endParaRPr lang="en-US" sz="2400" b="1" dirty="0"/>
          </a:p>
          <a:p>
            <a:pPr>
              <a:buClr>
                <a:srgbClr val="009FB0"/>
              </a:buClr>
            </a:pPr>
            <a:r>
              <a:rPr lang="en-US" sz="2200" dirty="0"/>
              <a:t>Before you conduct your study.</a:t>
            </a:r>
          </a:p>
          <a:p>
            <a:pPr>
              <a:buClr>
                <a:srgbClr val="009FB0"/>
              </a:buClr>
            </a:pPr>
            <a:r>
              <a:rPr lang="en-US" sz="2200" dirty="0"/>
              <a:t>To enhance your knowledge of the topic.</a:t>
            </a:r>
          </a:p>
          <a:p>
            <a:pPr>
              <a:buClr>
                <a:srgbClr val="009FB0"/>
              </a:buClr>
            </a:pPr>
            <a:r>
              <a:rPr lang="en-US" sz="2200" dirty="0"/>
              <a:t>To identify gaps in existing scholarship.</a:t>
            </a:r>
          </a:p>
          <a:p>
            <a:pPr>
              <a:buClr>
                <a:srgbClr val="009FB0"/>
              </a:buClr>
            </a:pPr>
            <a:r>
              <a:rPr lang="en-US" sz="2200" dirty="0"/>
              <a:t>To better understand your work's significance.</a:t>
            </a:r>
          </a:p>
        </p:txBody>
      </p:sp>
    </p:spTree>
    <p:extLst>
      <p:ext uri="{BB962C8B-B14F-4D97-AF65-F5344CB8AC3E}">
        <p14:creationId xmlns:p14="http://schemas.microsoft.com/office/powerpoint/2010/main" val="2900383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3CD6064-53E2-0B4D-8D02-E59B479F544C}"/>
              </a:ext>
            </a:extLst>
          </p:cNvPr>
          <p:cNvSpPr txBox="1">
            <a:spLocks/>
          </p:cNvSpPr>
          <p:nvPr/>
        </p:nvSpPr>
        <p:spPr>
          <a:xfrm>
            <a:off x="838199" y="2601913"/>
            <a:ext cx="10217727" cy="103721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4800" b="1" dirty="0">
                <a:solidFill>
                  <a:srgbClr val="047C88"/>
                </a:solidFill>
                <a:latin typeface="Arial Narrow" panose="020B0604020202020204" pitchFamily="34" charset="0"/>
                <a:ea typeface="Roboto Condensed" panose="02000000000000000000" pitchFamily="2" charset="0"/>
                <a:cs typeface="Arial Narrow" panose="020B0604020202020204" pitchFamily="34" charset="0"/>
              </a:rPr>
              <a:t>What questions do you have?</a:t>
            </a:r>
            <a:endParaRPr lang="en-US" sz="4800" b="1" dirty="0">
              <a:latin typeface="Arial Narrow" panose="020B0604020202020204" pitchFamily="34" charset="0"/>
              <a:cs typeface="Arial Narrow" panose="020B0604020202020204" pitchFamily="34" charset="0"/>
            </a:endParaRPr>
          </a:p>
        </p:txBody>
      </p:sp>
      <p:sp>
        <p:nvSpPr>
          <p:cNvPr id="4" name="Title 1">
            <a:extLst>
              <a:ext uri="{FF2B5EF4-FFF2-40B4-BE49-F238E27FC236}">
                <a16:creationId xmlns:a16="http://schemas.microsoft.com/office/drawing/2014/main" id="{37515571-EE17-EB48-B8C8-2A71D2E46025}"/>
              </a:ext>
            </a:extLst>
          </p:cNvPr>
          <p:cNvSpPr txBox="1">
            <a:spLocks/>
          </p:cNvSpPr>
          <p:nvPr/>
        </p:nvSpPr>
        <p:spPr>
          <a:xfrm>
            <a:off x="849314" y="1540686"/>
            <a:ext cx="8337462" cy="52066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2400" b="1" dirty="0">
                <a:solidFill>
                  <a:prstClr val="white"/>
                </a:solidFill>
                <a:latin typeface="Arial" panose="020B0604020202020204" pitchFamily="34" charset="0"/>
                <a:ea typeface="Roboto" panose="02000000000000000000" pitchFamily="2" charset="0"/>
                <a:cs typeface="Arial" panose="020B0604020202020204" pitchFamily="34" charset="0"/>
              </a:rPr>
              <a:t>Before we move on…</a:t>
            </a:r>
            <a:r>
              <a:rPr lang="en-US" sz="2400" dirty="0">
                <a:solidFill>
                  <a:prstClr val="white"/>
                </a:solidFill>
                <a:latin typeface="Arial" panose="020B0604020202020204" pitchFamily="34" charset="0"/>
                <a:ea typeface="Roboto" panose="02000000000000000000" pitchFamily="2" charset="0"/>
                <a:cs typeface="Arial" panose="020B0604020202020204" pitchFamily="34" charset="0"/>
              </a:rPr>
              <a:t> </a:t>
            </a:r>
            <a:endParaRPr lang="en-US" sz="5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BF6D8EB-3254-164C-8B40-780B30488701}"/>
              </a:ext>
            </a:extLst>
          </p:cNvPr>
          <p:cNvSpPr txBox="1"/>
          <p:nvPr/>
        </p:nvSpPr>
        <p:spPr>
          <a:xfrm>
            <a:off x="849315" y="5300626"/>
            <a:ext cx="6542086" cy="523220"/>
          </a:xfrm>
          <a:prstGeom prst="rect">
            <a:avLst/>
          </a:prstGeom>
          <a:noFill/>
        </p:spPr>
        <p:txBody>
          <a:bodyPr wrap="square" rtlCol="0">
            <a:spAutoFit/>
          </a:bodyPr>
          <a:lstStyle/>
          <a:p>
            <a:r>
              <a:rPr lang="en-US" sz="1400" dirty="0">
                <a:latin typeface="Arial" panose="020B0604020202020204" pitchFamily="34" charset="0"/>
                <a:ea typeface="Roboto" panose="02000000000000000000" pitchFamily="2" charset="0"/>
              </a:rPr>
              <a:t>Turn to the Knowledge Check section for Module 4 in your workbook and answer the Module 1 review questions.</a:t>
            </a:r>
          </a:p>
        </p:txBody>
      </p:sp>
    </p:spTree>
    <p:extLst>
      <p:ext uri="{BB962C8B-B14F-4D97-AF65-F5344CB8AC3E}">
        <p14:creationId xmlns:p14="http://schemas.microsoft.com/office/powerpoint/2010/main" val="1695489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A picture containing monitor, sitting, indoor, computer&#10;&#10;Description automatically generated">
            <a:extLst>
              <a:ext uri="{FF2B5EF4-FFF2-40B4-BE49-F238E27FC236}">
                <a16:creationId xmlns:a16="http://schemas.microsoft.com/office/drawing/2014/main" id="{4F85EFC5-F1B9-814F-BE48-2443D1314486}"/>
              </a:ext>
            </a:extLst>
          </p:cNvPr>
          <p:cNvPicPr>
            <a:picLocks noChangeAspect="1"/>
          </p:cNvPicPr>
          <p:nvPr/>
        </p:nvPicPr>
        <p:blipFill>
          <a:blip r:embed="rId3"/>
          <a:stretch>
            <a:fillRect/>
          </a:stretch>
        </p:blipFill>
        <p:spPr>
          <a:xfrm>
            <a:off x="829982" y="4783406"/>
            <a:ext cx="312981" cy="298661"/>
          </a:xfrm>
          <a:prstGeom prst="rect">
            <a:avLst/>
          </a:prstGeom>
        </p:spPr>
      </p:pic>
      <p:sp>
        <p:nvSpPr>
          <p:cNvPr id="3" name="Title 9">
            <a:extLst>
              <a:ext uri="{FF2B5EF4-FFF2-40B4-BE49-F238E27FC236}">
                <a16:creationId xmlns:a16="http://schemas.microsoft.com/office/drawing/2014/main" id="{1A3003DA-836F-9D43-A3C3-A15DECFEE87A}"/>
              </a:ext>
            </a:extLst>
          </p:cNvPr>
          <p:cNvSpPr txBox="1">
            <a:spLocks/>
          </p:cNvSpPr>
          <p:nvPr/>
        </p:nvSpPr>
        <p:spPr>
          <a:xfrm>
            <a:off x="847928" y="302162"/>
            <a:ext cx="9281592" cy="520700"/>
          </a:xfrm>
          <a:prstGeom prst="rect">
            <a:avLst/>
          </a:prstGeom>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bg1"/>
                </a:solidFill>
                <a:latin typeface="Arial" panose="020B0604020202020204" pitchFamily="34" charset="0"/>
                <a:ea typeface="Roboto Medium" panose="02000000000000000000" pitchFamily="2" charset="0"/>
                <a:cs typeface="Arial" panose="020B0604020202020204" pitchFamily="34" charset="0"/>
              </a:rPr>
              <a:t>Knowledge Check</a:t>
            </a:r>
          </a:p>
        </p:txBody>
      </p:sp>
      <p:sp>
        <p:nvSpPr>
          <p:cNvPr id="4" name="Text Placeholder 3">
            <a:extLst>
              <a:ext uri="{FF2B5EF4-FFF2-40B4-BE49-F238E27FC236}">
                <a16:creationId xmlns:a16="http://schemas.microsoft.com/office/drawing/2014/main" id="{1A46BECE-98CD-6E4B-976B-1607BF35CAE3}"/>
              </a:ext>
            </a:extLst>
          </p:cNvPr>
          <p:cNvSpPr txBox="1">
            <a:spLocks/>
          </p:cNvSpPr>
          <p:nvPr/>
        </p:nvSpPr>
        <p:spPr>
          <a:xfrm>
            <a:off x="847928" y="1233732"/>
            <a:ext cx="9919003" cy="491478"/>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latin typeface="Arial" panose="020B0604020202020204" pitchFamily="34" charset="0"/>
                <a:ea typeface="Roboto Medium" panose="02000000000000000000" pitchFamily="2" charset="0"/>
                <a:cs typeface="Arial" panose="020B0604020202020204" pitchFamily="34" charset="0"/>
              </a:rPr>
              <a:t>Which of the following options best completes this sentence?</a:t>
            </a:r>
          </a:p>
        </p:txBody>
      </p:sp>
      <p:sp>
        <p:nvSpPr>
          <p:cNvPr id="6" name="TextBox 5">
            <a:extLst>
              <a:ext uri="{FF2B5EF4-FFF2-40B4-BE49-F238E27FC236}">
                <a16:creationId xmlns:a16="http://schemas.microsoft.com/office/drawing/2014/main" id="{1782D534-4D1B-7445-B7EC-354A305640CD}"/>
              </a:ext>
            </a:extLst>
          </p:cNvPr>
          <p:cNvSpPr txBox="1"/>
          <p:nvPr/>
        </p:nvSpPr>
        <p:spPr>
          <a:xfrm>
            <a:off x="1370418" y="2940408"/>
            <a:ext cx="2393199" cy="400110"/>
          </a:xfrm>
          <a:prstGeom prst="rect">
            <a:avLst/>
          </a:prstGeom>
          <a:noFill/>
        </p:spPr>
        <p:txBody>
          <a:bodyPr wrap="square" rtlCol="0">
            <a:spAutoFit/>
          </a:bodyPr>
          <a:lstStyle/>
          <a:p>
            <a:pPr marL="9525" lvl="0">
              <a:spcBef>
                <a:spcPts val="600"/>
              </a:spcBef>
              <a:buClr>
                <a:schemeClr val="dk1"/>
              </a:buClr>
              <a:buSzPts val="2800"/>
            </a:pPr>
            <a:r>
              <a:rPr lang="en-US" sz="2000" dirty="0">
                <a:latin typeface="Arial" panose="020B0604020202020204" pitchFamily="34" charset="0"/>
                <a:ea typeface="Roboto" panose="02000000000000000000" pitchFamily="2" charset="0"/>
                <a:cs typeface="Arial" panose="020B0604020202020204" pitchFamily="34" charset="0"/>
                <a:sym typeface="Helvetica Neue"/>
              </a:rPr>
              <a:t>general</a:t>
            </a:r>
            <a:endParaRPr lang="en-US" sz="2000" dirty="0">
              <a:latin typeface="Arial" panose="020B0604020202020204" pitchFamily="34" charset="0"/>
              <a:ea typeface="Roboto" panose="02000000000000000000" pitchFamily="2" charset="0"/>
              <a:cs typeface="Arial" panose="020B0604020202020204" pitchFamily="34" charset="0"/>
            </a:endParaRPr>
          </a:p>
        </p:txBody>
      </p:sp>
      <p:sp>
        <p:nvSpPr>
          <p:cNvPr id="7" name="TextBox 6">
            <a:extLst>
              <a:ext uri="{FF2B5EF4-FFF2-40B4-BE49-F238E27FC236}">
                <a16:creationId xmlns:a16="http://schemas.microsoft.com/office/drawing/2014/main" id="{86082B51-74C7-9E42-9EE7-92CE790126A5}"/>
              </a:ext>
            </a:extLst>
          </p:cNvPr>
          <p:cNvSpPr txBox="1"/>
          <p:nvPr/>
        </p:nvSpPr>
        <p:spPr>
          <a:xfrm>
            <a:off x="1370418" y="3503120"/>
            <a:ext cx="2393199" cy="400110"/>
          </a:xfrm>
          <a:prstGeom prst="rect">
            <a:avLst/>
          </a:prstGeom>
          <a:noFill/>
        </p:spPr>
        <p:txBody>
          <a:bodyPr wrap="square" rtlCol="0">
            <a:spAutoFit/>
          </a:bodyPr>
          <a:lstStyle/>
          <a:p>
            <a:pPr marL="9525" lvl="0">
              <a:spcBef>
                <a:spcPts val="1800"/>
              </a:spcBef>
              <a:buClr>
                <a:schemeClr val="dk1"/>
              </a:buClr>
              <a:buSzPts val="2800"/>
            </a:pPr>
            <a:r>
              <a:rPr lang="en-US" sz="2000" dirty="0">
                <a:latin typeface="Arial" panose="020B0604020202020204" pitchFamily="34" charset="0"/>
                <a:ea typeface="Roboto" panose="02000000000000000000" pitchFamily="2" charset="0"/>
                <a:cs typeface="Arial" panose="020B0604020202020204" pitchFamily="34" charset="0"/>
                <a:sym typeface="Helvetica Neue"/>
              </a:rPr>
              <a:t>technical</a:t>
            </a:r>
            <a:endParaRPr lang="en-US" sz="2000" dirty="0">
              <a:latin typeface="Arial" panose="020B0604020202020204" pitchFamily="34" charset="0"/>
              <a:ea typeface="Roboto" panose="02000000000000000000" pitchFamily="2" charset="0"/>
              <a:cs typeface="Arial" panose="020B0604020202020204" pitchFamily="34" charset="0"/>
            </a:endParaRPr>
          </a:p>
        </p:txBody>
      </p:sp>
      <p:sp>
        <p:nvSpPr>
          <p:cNvPr id="8" name="TextBox 7">
            <a:extLst>
              <a:ext uri="{FF2B5EF4-FFF2-40B4-BE49-F238E27FC236}">
                <a16:creationId xmlns:a16="http://schemas.microsoft.com/office/drawing/2014/main" id="{5B3EC484-8CB0-7340-9BAD-DE64137AF375}"/>
              </a:ext>
            </a:extLst>
          </p:cNvPr>
          <p:cNvSpPr txBox="1"/>
          <p:nvPr/>
        </p:nvSpPr>
        <p:spPr>
          <a:xfrm>
            <a:off x="1370418" y="4065832"/>
            <a:ext cx="2393199" cy="400110"/>
          </a:xfrm>
          <a:prstGeom prst="rect">
            <a:avLst/>
          </a:prstGeom>
          <a:noFill/>
        </p:spPr>
        <p:txBody>
          <a:bodyPr wrap="square" rtlCol="0">
            <a:spAutoFit/>
          </a:bodyPr>
          <a:lstStyle/>
          <a:p>
            <a:r>
              <a:rPr lang="en-US" sz="2000" dirty="0">
                <a:latin typeface="Arial" panose="020B0604020202020204" pitchFamily="34" charset="0"/>
                <a:ea typeface="Roboto" panose="02000000000000000000" pitchFamily="2" charset="0"/>
                <a:cs typeface="Arial" panose="020B0604020202020204" pitchFamily="34" charset="0"/>
              </a:rPr>
              <a:t>impressive</a:t>
            </a:r>
          </a:p>
        </p:txBody>
      </p:sp>
      <p:pic>
        <p:nvPicPr>
          <p:cNvPr id="10" name="Picture 9" descr="A picture containing monitor, sitting, indoor, computer&#10;&#10;Description automatically generated">
            <a:extLst>
              <a:ext uri="{FF2B5EF4-FFF2-40B4-BE49-F238E27FC236}">
                <a16:creationId xmlns:a16="http://schemas.microsoft.com/office/drawing/2014/main" id="{70A44AC1-EB18-DF44-8852-D8F77B9B9158}"/>
              </a:ext>
            </a:extLst>
          </p:cNvPr>
          <p:cNvPicPr>
            <a:picLocks noChangeAspect="1"/>
          </p:cNvPicPr>
          <p:nvPr/>
        </p:nvPicPr>
        <p:blipFill>
          <a:blip r:embed="rId3"/>
          <a:stretch>
            <a:fillRect/>
          </a:stretch>
        </p:blipFill>
        <p:spPr>
          <a:xfrm>
            <a:off x="829982" y="2974457"/>
            <a:ext cx="312981" cy="298661"/>
          </a:xfrm>
          <a:prstGeom prst="rect">
            <a:avLst/>
          </a:prstGeom>
        </p:spPr>
      </p:pic>
      <p:pic>
        <p:nvPicPr>
          <p:cNvPr id="11" name="Picture 10" descr="A picture containing monitor, sitting, indoor, computer&#10;&#10;Description automatically generated">
            <a:extLst>
              <a:ext uri="{FF2B5EF4-FFF2-40B4-BE49-F238E27FC236}">
                <a16:creationId xmlns:a16="http://schemas.microsoft.com/office/drawing/2014/main" id="{649970C7-2CB1-4145-9484-419F8908A7FA}"/>
              </a:ext>
            </a:extLst>
          </p:cNvPr>
          <p:cNvPicPr>
            <a:picLocks noChangeAspect="1"/>
          </p:cNvPicPr>
          <p:nvPr/>
        </p:nvPicPr>
        <p:blipFill>
          <a:blip r:embed="rId3"/>
          <a:stretch>
            <a:fillRect/>
          </a:stretch>
        </p:blipFill>
        <p:spPr>
          <a:xfrm>
            <a:off x="829982" y="3547411"/>
            <a:ext cx="312981" cy="298661"/>
          </a:xfrm>
          <a:prstGeom prst="rect">
            <a:avLst/>
          </a:prstGeom>
        </p:spPr>
      </p:pic>
      <p:pic>
        <p:nvPicPr>
          <p:cNvPr id="12" name="Picture 11" descr="A picture containing monitor, sitting, indoor, computer&#10;&#10;Description automatically generated">
            <a:extLst>
              <a:ext uri="{FF2B5EF4-FFF2-40B4-BE49-F238E27FC236}">
                <a16:creationId xmlns:a16="http://schemas.microsoft.com/office/drawing/2014/main" id="{04E07FB2-6078-C149-87E3-DE03298901B3}"/>
              </a:ext>
            </a:extLst>
          </p:cNvPr>
          <p:cNvPicPr>
            <a:picLocks noChangeAspect="1"/>
          </p:cNvPicPr>
          <p:nvPr/>
        </p:nvPicPr>
        <p:blipFill>
          <a:blip r:embed="rId3"/>
          <a:stretch>
            <a:fillRect/>
          </a:stretch>
        </p:blipFill>
        <p:spPr>
          <a:xfrm>
            <a:off x="829982" y="4121687"/>
            <a:ext cx="312981" cy="298661"/>
          </a:xfrm>
          <a:prstGeom prst="rect">
            <a:avLst/>
          </a:prstGeom>
        </p:spPr>
      </p:pic>
      <p:pic>
        <p:nvPicPr>
          <p:cNvPr id="26" name="Picture 25" descr="A close up of a sign&#10;&#10;Description automatically generated">
            <a:extLst>
              <a:ext uri="{FF2B5EF4-FFF2-40B4-BE49-F238E27FC236}">
                <a16:creationId xmlns:a16="http://schemas.microsoft.com/office/drawing/2014/main" id="{20B7757E-BF80-234B-B9A4-8973EA582D83}"/>
              </a:ext>
            </a:extLst>
          </p:cNvPr>
          <p:cNvPicPr>
            <a:picLocks noChangeAspect="1"/>
          </p:cNvPicPr>
          <p:nvPr/>
        </p:nvPicPr>
        <p:blipFill>
          <a:blip r:embed="rId4"/>
          <a:stretch>
            <a:fillRect/>
          </a:stretch>
        </p:blipFill>
        <p:spPr>
          <a:xfrm rot="21332272">
            <a:off x="770739" y="3427840"/>
            <a:ext cx="431465" cy="459302"/>
          </a:xfrm>
          <a:prstGeom prst="rect">
            <a:avLst/>
          </a:prstGeom>
        </p:spPr>
      </p:pic>
      <p:sp>
        <p:nvSpPr>
          <p:cNvPr id="17" name="TextBox 16">
            <a:extLst>
              <a:ext uri="{FF2B5EF4-FFF2-40B4-BE49-F238E27FC236}">
                <a16:creationId xmlns:a16="http://schemas.microsoft.com/office/drawing/2014/main" id="{1832D8FD-9ECA-A842-94B0-E1D36C295481}"/>
              </a:ext>
            </a:extLst>
          </p:cNvPr>
          <p:cNvSpPr txBox="1"/>
          <p:nvPr/>
        </p:nvSpPr>
        <p:spPr>
          <a:xfrm>
            <a:off x="1370418" y="4732681"/>
            <a:ext cx="2393199" cy="400110"/>
          </a:xfrm>
          <a:prstGeom prst="rect">
            <a:avLst/>
          </a:prstGeom>
          <a:noFill/>
        </p:spPr>
        <p:txBody>
          <a:bodyPr wrap="square" rtlCol="0">
            <a:spAutoFit/>
          </a:bodyPr>
          <a:lstStyle/>
          <a:p>
            <a:r>
              <a:rPr lang="en-US" sz="2000" dirty="0">
                <a:latin typeface="Arial" panose="020B0604020202020204" pitchFamily="34" charset="0"/>
                <a:ea typeface="Roboto" panose="02000000000000000000" pitchFamily="2" charset="0"/>
                <a:cs typeface="Arial" panose="020B0604020202020204" pitchFamily="34" charset="0"/>
              </a:rPr>
              <a:t>unreviewed</a:t>
            </a:r>
          </a:p>
        </p:txBody>
      </p:sp>
      <p:sp>
        <p:nvSpPr>
          <p:cNvPr id="2" name="TextBox 1">
            <a:extLst>
              <a:ext uri="{FF2B5EF4-FFF2-40B4-BE49-F238E27FC236}">
                <a16:creationId xmlns:a16="http://schemas.microsoft.com/office/drawing/2014/main" id="{AD2C4095-20B3-FB45-9BD0-5F00FDC2FE70}"/>
              </a:ext>
            </a:extLst>
          </p:cNvPr>
          <p:cNvSpPr txBox="1"/>
          <p:nvPr/>
        </p:nvSpPr>
        <p:spPr>
          <a:xfrm>
            <a:off x="847928" y="2014330"/>
            <a:ext cx="5976942" cy="430887"/>
          </a:xfrm>
          <a:prstGeom prst="rect">
            <a:avLst/>
          </a:prstGeom>
          <a:noFill/>
        </p:spPr>
        <p:txBody>
          <a:bodyPr wrap="square" rtlCol="0">
            <a:spAutoFit/>
          </a:bodyPr>
          <a:lstStyle/>
          <a:p>
            <a:r>
              <a:rPr lang="en-US" sz="2000" dirty="0"/>
              <a:t>Scientific </a:t>
            </a:r>
            <a:r>
              <a:rPr lang="en-US" sz="2200" dirty="0"/>
              <a:t>writing</a:t>
            </a:r>
            <a:r>
              <a:rPr lang="en-US" sz="2000" dirty="0"/>
              <a:t> is ____________ writing.</a:t>
            </a:r>
          </a:p>
        </p:txBody>
      </p:sp>
    </p:spTree>
    <p:extLst>
      <p:ext uri="{BB962C8B-B14F-4D97-AF65-F5344CB8AC3E}">
        <p14:creationId xmlns:p14="http://schemas.microsoft.com/office/powerpoint/2010/main" val="2177559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99A3756-D921-E049-B26C-F04C15F40055}"/>
              </a:ext>
            </a:extLst>
          </p:cNvPr>
          <p:cNvSpPr txBox="1">
            <a:spLocks/>
          </p:cNvSpPr>
          <p:nvPr/>
        </p:nvSpPr>
        <p:spPr>
          <a:xfrm>
            <a:off x="849314" y="283972"/>
            <a:ext cx="8337462" cy="52066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en-US" sz="2400" b="1" dirty="0">
                <a:solidFill>
                  <a:prstClr val="white"/>
                </a:solidFill>
                <a:ea typeface="Roboto Black" panose="02000000000000000000" pitchFamily="2" charset="0"/>
                <a:cs typeface="+mn-cs"/>
              </a:rPr>
              <a:t>Knowledge Check</a:t>
            </a:r>
            <a:endParaRPr lang="en-US" sz="2800" b="1" dirty="0">
              <a:ea typeface="Roboto Black" panose="02000000000000000000" pitchFamily="2" charset="0"/>
            </a:endParaRPr>
          </a:p>
        </p:txBody>
      </p:sp>
      <p:sp>
        <p:nvSpPr>
          <p:cNvPr id="4" name="Text Placeholder 3">
            <a:extLst>
              <a:ext uri="{FF2B5EF4-FFF2-40B4-BE49-F238E27FC236}">
                <a16:creationId xmlns:a16="http://schemas.microsoft.com/office/drawing/2014/main" id="{AA71016F-880B-BB4F-ACFB-C0446D0005E5}"/>
              </a:ext>
            </a:extLst>
          </p:cNvPr>
          <p:cNvSpPr txBox="1">
            <a:spLocks/>
          </p:cNvSpPr>
          <p:nvPr/>
        </p:nvSpPr>
        <p:spPr>
          <a:xfrm>
            <a:off x="838198" y="1026913"/>
            <a:ext cx="11119339" cy="767448"/>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525" lvl="1" indent="0">
              <a:lnSpc>
                <a:spcPct val="100000"/>
              </a:lnSpc>
              <a:buNone/>
            </a:pPr>
            <a:r>
              <a:rPr lang="en-US" sz="2200" b="1" dirty="0"/>
              <a:t>Which of the following reasons support your writing a scientific manuscript?</a:t>
            </a:r>
            <a:br>
              <a:rPr lang="en-US" dirty="0"/>
            </a:br>
            <a:r>
              <a:rPr lang="en-US" sz="2000" i="1" dirty="0"/>
              <a:t>Select all that apply</a:t>
            </a:r>
            <a:r>
              <a:rPr lang="en-US" sz="2000" dirty="0"/>
              <a:t>. </a:t>
            </a:r>
            <a:endParaRPr lang="en-US" b="1" dirty="0">
              <a:latin typeface="Arial" panose="020B0604020202020204" pitchFamily="34" charset="0"/>
              <a:ea typeface="Roboto Medium" panose="02000000000000000000" pitchFamily="2" charset="0"/>
            </a:endParaRPr>
          </a:p>
        </p:txBody>
      </p:sp>
      <p:sp>
        <p:nvSpPr>
          <p:cNvPr id="6" name="TextBox 5">
            <a:extLst>
              <a:ext uri="{FF2B5EF4-FFF2-40B4-BE49-F238E27FC236}">
                <a16:creationId xmlns:a16="http://schemas.microsoft.com/office/drawing/2014/main" id="{12691EB4-144E-E446-AEE8-CFB0E712BF2B}"/>
              </a:ext>
            </a:extLst>
          </p:cNvPr>
          <p:cNvSpPr txBox="1"/>
          <p:nvPr/>
        </p:nvSpPr>
        <p:spPr>
          <a:xfrm>
            <a:off x="838196" y="2148242"/>
            <a:ext cx="7625865" cy="400110"/>
          </a:xfrm>
          <a:prstGeom prst="rect">
            <a:avLst/>
          </a:prstGeom>
          <a:noFill/>
        </p:spPr>
        <p:txBody>
          <a:bodyPr wrap="square" rtlCol="0">
            <a:spAutoFit/>
          </a:bodyPr>
          <a:lstStyle/>
          <a:p>
            <a:pPr marL="342900" indent="-342900">
              <a:buClr>
                <a:srgbClr val="009FB0"/>
              </a:buClr>
              <a:buFont typeface="Arial" panose="020B0604020202020204" pitchFamily="34" charset="0"/>
              <a:buChar char="•"/>
            </a:pPr>
            <a:r>
              <a:rPr lang="en-US" sz="2000" dirty="0"/>
              <a:t>My Study fills a gap in existing knowledge</a:t>
            </a:r>
          </a:p>
        </p:txBody>
      </p:sp>
      <p:sp>
        <p:nvSpPr>
          <p:cNvPr id="7" name="TextBox 6">
            <a:extLst>
              <a:ext uri="{FF2B5EF4-FFF2-40B4-BE49-F238E27FC236}">
                <a16:creationId xmlns:a16="http://schemas.microsoft.com/office/drawing/2014/main" id="{BE705F94-31E2-E645-BE5E-61192816C4D9}"/>
              </a:ext>
            </a:extLst>
          </p:cNvPr>
          <p:cNvSpPr txBox="1"/>
          <p:nvPr/>
        </p:nvSpPr>
        <p:spPr>
          <a:xfrm>
            <a:off x="838201" y="3399415"/>
            <a:ext cx="7625860"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 My work takes a leap into new territory.</a:t>
            </a:r>
          </a:p>
        </p:txBody>
      </p:sp>
      <p:sp>
        <p:nvSpPr>
          <p:cNvPr id="11" name="TextBox 10">
            <a:extLst>
              <a:ext uri="{FF2B5EF4-FFF2-40B4-BE49-F238E27FC236}">
                <a16:creationId xmlns:a16="http://schemas.microsoft.com/office/drawing/2014/main" id="{8CBA9328-EC7D-F145-A522-A066DC0A9017}"/>
              </a:ext>
            </a:extLst>
          </p:cNvPr>
          <p:cNvSpPr txBox="1"/>
          <p:nvPr/>
        </p:nvSpPr>
        <p:spPr>
          <a:xfrm>
            <a:off x="838195" y="4023974"/>
            <a:ext cx="10959795"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 My work explores well known studies, but tests a new method or approach</a:t>
            </a:r>
          </a:p>
        </p:txBody>
      </p:sp>
      <p:sp>
        <p:nvSpPr>
          <p:cNvPr id="16" name="TextBox 15">
            <a:extLst>
              <a:ext uri="{FF2B5EF4-FFF2-40B4-BE49-F238E27FC236}">
                <a16:creationId xmlns:a16="http://schemas.microsoft.com/office/drawing/2014/main" id="{1D0E1B03-0FC3-C64C-8812-96E13A190C8F}"/>
              </a:ext>
            </a:extLst>
          </p:cNvPr>
          <p:cNvSpPr txBox="1"/>
          <p:nvPr/>
        </p:nvSpPr>
        <p:spPr>
          <a:xfrm>
            <a:off x="838196" y="2739715"/>
            <a:ext cx="8067265"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 My work has already been published in other journals</a:t>
            </a:r>
          </a:p>
        </p:txBody>
      </p:sp>
      <p:sp>
        <p:nvSpPr>
          <p:cNvPr id="9" name="TextBox 8">
            <a:extLst>
              <a:ext uri="{FF2B5EF4-FFF2-40B4-BE49-F238E27FC236}">
                <a16:creationId xmlns:a16="http://schemas.microsoft.com/office/drawing/2014/main" id="{A0A59F5B-8702-F247-B23A-0C3AB0317885}"/>
              </a:ext>
            </a:extLst>
          </p:cNvPr>
          <p:cNvSpPr txBox="1"/>
          <p:nvPr/>
        </p:nvSpPr>
        <p:spPr>
          <a:xfrm>
            <a:off x="838199" y="4648533"/>
            <a:ext cx="10515601" cy="427681"/>
          </a:xfrm>
          <a:prstGeom prst="rect">
            <a:avLst/>
          </a:prstGeom>
          <a:noFill/>
        </p:spPr>
        <p:txBody>
          <a:bodyPr wrap="square" rtlCol="0">
            <a:spAutoFit/>
          </a:bodyPr>
          <a:lstStyle/>
          <a:p>
            <a:pPr marL="285750" indent="-285750">
              <a:lnSpc>
                <a:spcPct val="120000"/>
              </a:lnSpc>
              <a:buClr>
                <a:srgbClr val="009FB0"/>
              </a:buClr>
              <a:buFont typeface="Arial" panose="020B0604020202020204" pitchFamily="34" charset="0"/>
              <a:buChar char="•"/>
            </a:pPr>
            <a:r>
              <a:rPr lang="en-US" sz="2000" dirty="0"/>
              <a:t> My work is only interesting to my intended audience.</a:t>
            </a:r>
          </a:p>
        </p:txBody>
      </p:sp>
    </p:spTree>
    <p:extLst>
      <p:ext uri="{BB962C8B-B14F-4D97-AF65-F5344CB8AC3E}">
        <p14:creationId xmlns:p14="http://schemas.microsoft.com/office/powerpoint/2010/main" val="3584795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childTnLst>
                                    <p:set>
                                      <p:cBhvr override="childStyle">
                                        <p:cTn id="6" dur="500" fill="hold"/>
                                        <p:tgtEl>
                                          <p:spTgt spid="6"/>
                                        </p:tgtEl>
                                        <p:attrNameLst>
                                          <p:attrName>style.color</p:attrName>
                                        </p:attrNameLst>
                                      </p:cBhvr>
                                      <p:to>
                                        <p:clrVal>
                                          <a:srgbClr val="942092"/>
                                        </p:clrVal>
                                      </p:to>
                                    </p:set>
                                    <p:set>
                                      <p:cBhvr>
                                        <p:cTn id="7" dur="500" fill="hold"/>
                                        <p:tgtEl>
                                          <p:spTgt spid="6"/>
                                        </p:tgtEl>
                                        <p:attrNameLst>
                                          <p:attrName>fillcolor</p:attrName>
                                        </p:attrNameLst>
                                      </p:cBhvr>
                                      <p:to>
                                        <p:clrVal>
                                          <a:srgbClr val="942092"/>
                                        </p:clrVal>
                                      </p:to>
                                    </p:set>
                                    <p:set>
                                      <p:cBhvr>
                                        <p:cTn id="8" dur="500" fill="hold"/>
                                        <p:tgtEl>
                                          <p:spTgt spid="6"/>
                                        </p:tgtEl>
                                        <p:attrNameLst>
                                          <p:attrName>fill.type</p:attrName>
                                        </p:attrNameLst>
                                      </p:cBhvr>
                                      <p:to>
                                        <p:strVal val="solid"/>
                                      </p:to>
                                    </p:set>
                                  </p:childTnLst>
                                </p:cTn>
                              </p:par>
                              <p:par>
                                <p:cTn id="9" presetID="16" presetClass="emph" presetSubtype="0" fill="hold" grpId="0" nodeType="withEffect">
                                  <p:stCondLst>
                                    <p:cond delay="0"/>
                                  </p:stCondLst>
                                  <p:childTnLst>
                                    <p:set>
                                      <p:cBhvr override="childStyle">
                                        <p:cTn id="10" dur="500" fill="hold"/>
                                        <p:tgtEl>
                                          <p:spTgt spid="7"/>
                                        </p:tgtEl>
                                        <p:attrNameLst>
                                          <p:attrName>style.color</p:attrName>
                                        </p:attrNameLst>
                                      </p:cBhvr>
                                      <p:to>
                                        <p:clrVal>
                                          <a:srgbClr val="942092"/>
                                        </p:clrVal>
                                      </p:to>
                                    </p:set>
                                    <p:set>
                                      <p:cBhvr>
                                        <p:cTn id="11" dur="500" fill="hold"/>
                                        <p:tgtEl>
                                          <p:spTgt spid="7"/>
                                        </p:tgtEl>
                                        <p:attrNameLst>
                                          <p:attrName>fillcolor</p:attrName>
                                        </p:attrNameLst>
                                      </p:cBhvr>
                                      <p:to>
                                        <p:clrVal>
                                          <a:srgbClr val="942092"/>
                                        </p:clrVal>
                                      </p:to>
                                    </p:set>
                                    <p:set>
                                      <p:cBhvr>
                                        <p:cTn id="12" dur="500" fill="hold"/>
                                        <p:tgtEl>
                                          <p:spTgt spid="7"/>
                                        </p:tgtEl>
                                        <p:attrNameLst>
                                          <p:attrName>fill.type</p:attrName>
                                        </p:attrNameLst>
                                      </p:cBhvr>
                                      <p:to>
                                        <p:strVal val="solid"/>
                                      </p:to>
                                    </p:set>
                                  </p:childTnLst>
                                </p:cTn>
                              </p:par>
                              <p:par>
                                <p:cTn id="13" presetID="16" presetClass="emph" presetSubtype="0" fill="hold" grpId="0" nodeType="withEffect">
                                  <p:stCondLst>
                                    <p:cond delay="0"/>
                                  </p:stCondLst>
                                  <p:childTnLst>
                                    <p:set>
                                      <p:cBhvr override="childStyle">
                                        <p:cTn id="14" dur="500" fill="hold"/>
                                        <p:tgtEl>
                                          <p:spTgt spid="11"/>
                                        </p:tgtEl>
                                        <p:attrNameLst>
                                          <p:attrName>style.color</p:attrName>
                                        </p:attrNameLst>
                                      </p:cBhvr>
                                      <p:to>
                                        <p:clrVal>
                                          <a:srgbClr val="942092"/>
                                        </p:clrVal>
                                      </p:to>
                                    </p:set>
                                    <p:set>
                                      <p:cBhvr>
                                        <p:cTn id="15" dur="500" fill="hold"/>
                                        <p:tgtEl>
                                          <p:spTgt spid="11"/>
                                        </p:tgtEl>
                                        <p:attrNameLst>
                                          <p:attrName>fillcolor</p:attrName>
                                        </p:attrNameLst>
                                      </p:cBhvr>
                                      <p:to>
                                        <p:clrVal>
                                          <a:srgbClr val="942092"/>
                                        </p:clrVal>
                                      </p:to>
                                    </p:set>
                                    <p:set>
                                      <p:cBhvr>
                                        <p:cTn id="16" dur="500" fill="hold"/>
                                        <p:tgtEl>
                                          <p:spTgt spid="11"/>
                                        </p:tgtEl>
                                        <p:attrNameLst>
                                          <p:attrName>fill.type</p:attrName>
                                        </p:attrNameLst>
                                      </p:cBhvr>
                                      <p:to>
                                        <p:strVal val="solid"/>
                                      </p:to>
                                    </p:set>
                                  </p:childTnLst>
                                </p:cTn>
                              </p:par>
                              <p:par>
                                <p:cTn id="17" presetID="16" presetClass="emph" presetSubtype="0" fill="hold" grpId="0" nodeType="withEffect">
                                  <p:stCondLst>
                                    <p:cond delay="0"/>
                                  </p:stCondLst>
                                  <p:childTnLst>
                                    <p:set>
                                      <p:cBhvr override="childStyle">
                                        <p:cTn id="18" dur="500" fill="hold"/>
                                        <p:tgtEl>
                                          <p:spTgt spid="9"/>
                                        </p:tgtEl>
                                        <p:attrNameLst>
                                          <p:attrName>style.color</p:attrName>
                                        </p:attrNameLst>
                                      </p:cBhvr>
                                      <p:to>
                                        <p:clrVal>
                                          <a:srgbClr val="942092"/>
                                        </p:clrVal>
                                      </p:to>
                                    </p:set>
                                    <p:set>
                                      <p:cBhvr>
                                        <p:cTn id="19" dur="500" fill="hold"/>
                                        <p:tgtEl>
                                          <p:spTgt spid="9"/>
                                        </p:tgtEl>
                                        <p:attrNameLst>
                                          <p:attrName>fillcolor</p:attrName>
                                        </p:attrNameLst>
                                      </p:cBhvr>
                                      <p:to>
                                        <p:clrVal>
                                          <a:srgbClr val="942092"/>
                                        </p:clrVal>
                                      </p:to>
                                    </p:set>
                                    <p:set>
                                      <p:cBhvr>
                                        <p:cTn id="20" dur="500" fill="hold"/>
                                        <p:tgtEl>
                                          <p:spTgt spid="9"/>
                                        </p:tgtEl>
                                        <p:attrNameLst>
                                          <p:attrName>fill.type</p:attrName>
                                        </p:attrNameLst>
                                      </p:cBhvr>
                                      <p:to>
                                        <p:strVal val="solid"/>
                                      </p:to>
                                    </p:set>
                                  </p:childTnLst>
                                </p:cTn>
                              </p:par>
                              <p:par>
                                <p:cTn id="21" presetID="9" presetClass="emph" presetSubtype="0" grpId="0" nodeType="withEffect">
                                  <p:stCondLst>
                                    <p:cond delay="0"/>
                                  </p:stCondLst>
                                  <p:childTnLst>
                                    <p:set>
                                      <p:cBhvr>
                                        <p:cTn id="22" dur="indefinite"/>
                                        <p:tgtEl>
                                          <p:spTgt spid="16"/>
                                        </p:tgtEl>
                                        <p:attrNameLst>
                                          <p:attrName>style.opacity</p:attrName>
                                        </p:attrNameLst>
                                      </p:cBhvr>
                                      <p:to>
                                        <p:strVal val="0.25"/>
                                      </p:to>
                                    </p:set>
                                    <p:animEffect filter="image" prLst="opacity: 0.25">
                                      <p:cBhvr rctx="IE">
                                        <p:cTn id="23" dur="indefinite"/>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16"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0AD7E96537B94AB4EC30E09548A917" ma:contentTypeVersion="5" ma:contentTypeDescription="Create a new document." ma:contentTypeScope="" ma:versionID="ce60b4cfb1a7110a98cea5ecebabfc2e">
  <xsd:schema xmlns:xsd="http://www.w3.org/2001/XMLSchema" xmlns:xs="http://www.w3.org/2001/XMLSchema" xmlns:p="http://schemas.microsoft.com/office/2006/metadata/properties" xmlns:ns1="http://schemas.microsoft.com/sharepoint/v3" xmlns:ns2="3799590d-c3a7-4d9f-9fd3-14518cc8349c" targetNamespace="http://schemas.microsoft.com/office/2006/metadata/properties" ma:root="true" ma:fieldsID="5fe5df2a2e45b182e18d734ef2c73c14" ns1:_="" ns2:_="">
    <xsd:import namespace="http://schemas.microsoft.com/sharepoint/v3"/>
    <xsd:import namespace="3799590d-c3a7-4d9f-9fd3-14518cc8349c"/>
    <xsd:element name="properties">
      <xsd:complexType>
        <xsd:sequence>
          <xsd:element name="documentManagement">
            <xsd:complexType>
              <xsd:all>
                <xsd:element ref="ns1:PublishingStartDate" minOccurs="0"/>
                <xsd:element ref="ns1:PublishingExpirationDate" minOccurs="0"/>
                <xsd:element ref="ns2:Doc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99590d-c3a7-4d9f-9fd3-14518cc8349c" elementFormDefault="qualified">
    <xsd:import namespace="http://schemas.microsoft.com/office/2006/documentManagement/types"/>
    <xsd:import namespace="http://schemas.microsoft.com/office/infopath/2007/PartnerControls"/>
    <xsd:element name="DocType" ma:index="10" nillable="true" ma:displayName="DocType" ma:format="Dropdown" ma:internalName="DocType">
      <xsd:simpleType>
        <xsd:restriction base="dms:Choice">
          <xsd:enumeration value="Toolkit"/>
          <xsd:enumeration value="Oth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Type xmlns="3799590d-c3a7-4d9f-9fd3-14518cc8349c"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062E7E3-3E11-4759-9A23-9423FB10C6F7}"/>
</file>

<file path=customXml/itemProps2.xml><?xml version="1.0" encoding="utf-8"?>
<ds:datastoreItem xmlns:ds="http://schemas.openxmlformats.org/officeDocument/2006/customXml" ds:itemID="{E3626FA5-9887-46B8-9DEF-C20B98A7A30E}"/>
</file>

<file path=customXml/itemProps3.xml><?xml version="1.0" encoding="utf-8"?>
<ds:datastoreItem xmlns:ds="http://schemas.openxmlformats.org/officeDocument/2006/customXml" ds:itemID="{50370D99-9945-484B-82D4-02785FB39CDC}"/>
</file>

<file path=docProps/app.xml><?xml version="1.0" encoding="utf-8"?>
<Properties xmlns="http://schemas.openxmlformats.org/officeDocument/2006/extended-properties" xmlns:vt="http://schemas.openxmlformats.org/officeDocument/2006/docPropsVTypes">
  <TotalTime>1986</TotalTime>
  <Words>3114</Words>
  <Application>Microsoft Macintosh PowerPoint</Application>
  <PresentationFormat>Widescreen</PresentationFormat>
  <Paragraphs>269</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Arial Narrow</vt:lpstr>
      <vt:lpstr>Calibri</vt:lpstr>
      <vt:lpstr>Office Theme</vt:lpstr>
      <vt:lpstr>PowerPoint Presentation</vt:lpstr>
      <vt:lpstr>PowerPoint Presentation</vt:lpstr>
      <vt:lpstr>PowerPoint Presentation</vt:lpstr>
      <vt:lpstr>Module 1: Review</vt:lpstr>
      <vt:lpstr>Module 1: Review</vt:lpstr>
      <vt:lpstr>Module 1: Review</vt:lpstr>
      <vt:lpstr>PowerPoint Presentation</vt:lpstr>
      <vt:lpstr>PowerPoint Presentation</vt:lpstr>
      <vt:lpstr>PowerPoint Presentation</vt:lpstr>
      <vt:lpstr>PowerPoint Presentation</vt:lpstr>
      <vt:lpstr>PowerPoint Presentation</vt:lpstr>
      <vt:lpstr>Module 2 Overview</vt:lpstr>
      <vt:lpstr>The Scientific Writing Roadmap</vt:lpstr>
      <vt:lpstr>PowerPoint Presentation</vt:lpstr>
      <vt:lpstr>PowerPoint Presentation</vt:lpstr>
      <vt:lpstr>PowerPoint Presentation</vt:lpstr>
      <vt:lpstr>PowerPoint Presentation</vt:lpstr>
      <vt:lpstr>PowerPoint Presentation</vt:lpstr>
      <vt:lpstr>Module 3: Review</vt:lpstr>
      <vt:lpstr>Module 3: Review</vt:lpstr>
      <vt:lpstr>Module 3: Review</vt:lpstr>
      <vt:lpstr>Module 3: Review</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SW_Module_4_Facilitator</dc:title>
  <dc:creator>BanyanComm6</dc:creator>
  <cp:lastModifiedBy>BanyanComm5</cp:lastModifiedBy>
  <cp:revision>180</cp:revision>
  <cp:lastPrinted>2020-10-29T19:11:34Z</cp:lastPrinted>
  <dcterms:created xsi:type="dcterms:W3CDTF">2020-10-23T12:10:31Z</dcterms:created>
  <dcterms:modified xsi:type="dcterms:W3CDTF">2020-10-30T15:28:21Z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0x010100390AD7E96537B94AB4EC30E09548A917</vt:lpwstr>
  </property>
</Properties>
</file>